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6.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7.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9.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0.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1.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4"/>
    <p:sldMasterId id="2147483893" r:id="rId5"/>
    <p:sldMasterId id="2147483930" r:id="rId6"/>
    <p:sldMasterId id="2147484004" r:id="rId7"/>
    <p:sldMasterId id="2147484041" r:id="rId8"/>
    <p:sldMasterId id="2147484078" r:id="rId9"/>
    <p:sldMasterId id="2147484152" r:id="rId10"/>
    <p:sldMasterId id="2147484189" r:id="rId11"/>
    <p:sldMasterId id="2147484226" r:id="rId12"/>
    <p:sldMasterId id="2147484300" r:id="rId13"/>
    <p:sldMasterId id="2147484337" r:id="rId14"/>
    <p:sldMasterId id="2147484374" r:id="rId15"/>
  </p:sldMasterIdLst>
  <p:notesMasterIdLst>
    <p:notesMasterId r:id="rId71"/>
  </p:notesMasterIdLst>
  <p:handoutMasterIdLst>
    <p:handoutMasterId r:id="rId72"/>
  </p:handoutMasterIdLst>
  <p:sldIdLst>
    <p:sldId id="257" r:id="rId16"/>
    <p:sldId id="258" r:id="rId17"/>
    <p:sldId id="259" r:id="rId18"/>
    <p:sldId id="266" r:id="rId19"/>
    <p:sldId id="260" r:id="rId20"/>
    <p:sldId id="261" r:id="rId21"/>
    <p:sldId id="262" r:id="rId22"/>
    <p:sldId id="263" r:id="rId23"/>
    <p:sldId id="264" r:id="rId24"/>
    <p:sldId id="265" r:id="rId25"/>
    <p:sldId id="274" r:id="rId26"/>
    <p:sldId id="267" r:id="rId27"/>
    <p:sldId id="273" r:id="rId28"/>
    <p:sldId id="287" r:id="rId29"/>
    <p:sldId id="268" r:id="rId30"/>
    <p:sldId id="269" r:id="rId31"/>
    <p:sldId id="292" r:id="rId32"/>
    <p:sldId id="271" r:id="rId33"/>
    <p:sldId id="272" r:id="rId34"/>
    <p:sldId id="277" r:id="rId35"/>
    <p:sldId id="293" r:id="rId36"/>
    <p:sldId id="278" r:id="rId37"/>
    <p:sldId id="279" r:id="rId38"/>
    <p:sldId id="280" r:id="rId39"/>
    <p:sldId id="281" r:id="rId40"/>
    <p:sldId id="282" r:id="rId41"/>
    <p:sldId id="283" r:id="rId42"/>
    <p:sldId id="284" r:id="rId43"/>
    <p:sldId id="285" r:id="rId44"/>
    <p:sldId id="286" r:id="rId45"/>
    <p:sldId id="288" r:id="rId46"/>
    <p:sldId id="291" r:id="rId47"/>
    <p:sldId id="294" r:id="rId48"/>
    <p:sldId id="295" r:id="rId49"/>
    <p:sldId id="296" r:id="rId50"/>
    <p:sldId id="297" r:id="rId51"/>
    <p:sldId id="301" r:id="rId52"/>
    <p:sldId id="298" r:id="rId53"/>
    <p:sldId id="299" r:id="rId54"/>
    <p:sldId id="300" r:id="rId55"/>
    <p:sldId id="302" r:id="rId56"/>
    <p:sldId id="303" r:id="rId57"/>
    <p:sldId id="304" r:id="rId58"/>
    <p:sldId id="305" r:id="rId59"/>
    <p:sldId id="306" r:id="rId60"/>
    <p:sldId id="312" r:id="rId61"/>
    <p:sldId id="313" r:id="rId62"/>
    <p:sldId id="314" r:id="rId63"/>
    <p:sldId id="316" r:id="rId64"/>
    <p:sldId id="315" r:id="rId65"/>
    <p:sldId id="307" r:id="rId66"/>
    <p:sldId id="308" r:id="rId67"/>
    <p:sldId id="309" r:id="rId68"/>
    <p:sldId id="311" r:id="rId69"/>
    <p:sldId id="289" r:id="rId7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leiding" id="{EF2C2CC0-8317-49DC-BE4E-C9BDC424BFBD}">
          <p14:sldIdLst>
            <p14:sldId id="257"/>
            <p14:sldId id="258"/>
            <p14:sldId id="259"/>
          </p14:sldIdLst>
        </p14:section>
        <p14:section name="Inventarisatie" id="{6E8D37FF-727A-4BF6-95FC-2B0056CAC7A9}">
          <p14:sldIdLst>
            <p14:sldId id="266"/>
            <p14:sldId id="260"/>
            <p14:sldId id="261"/>
            <p14:sldId id="262"/>
            <p14:sldId id="263"/>
            <p14:sldId id="264"/>
          </p14:sldIdLst>
        </p14:section>
        <p14:section name="Identificatie &quot;AI-systeem&quot;" id="{284153BF-77C9-486A-82B7-7EDF11726D6F}">
          <p14:sldIdLst>
            <p14:sldId id="265"/>
            <p14:sldId id="274"/>
            <p14:sldId id="267"/>
            <p14:sldId id="273"/>
            <p14:sldId id="287"/>
            <p14:sldId id="268"/>
            <p14:sldId id="269"/>
            <p14:sldId id="292"/>
            <p14:sldId id="271"/>
            <p14:sldId id="272"/>
          </p14:sldIdLst>
        </p14:section>
        <p14:section name="Classificatie ´´AI-systeem´'" id="{B4336B73-94D3-4E0E-8BAE-6F941CAC8F7F}">
          <p14:sldIdLst>
            <p14:sldId id="277"/>
            <p14:sldId id="293"/>
          </p14:sldIdLst>
        </p14:section>
        <p14:section name="Verboden AI-praktijken" id="{1391C009-EA19-4B74-9E1D-D3C400B5DF7C}">
          <p14:sldIdLst>
            <p14:sldId id="278"/>
            <p14:sldId id="279"/>
            <p14:sldId id="280"/>
            <p14:sldId id="281"/>
            <p14:sldId id="282"/>
            <p14:sldId id="283"/>
            <p14:sldId id="284"/>
            <p14:sldId id="285"/>
            <p14:sldId id="286"/>
            <p14:sldId id="288"/>
            <p14:sldId id="291"/>
          </p14:sldIdLst>
        </p14:section>
        <p14:section name="Hoog risico AI-systemen" id="{50FE16B4-B6B0-4E48-9365-177C011B7043}">
          <p14:sldIdLst>
            <p14:sldId id="294"/>
            <p14:sldId id="295"/>
            <p14:sldId id="296"/>
            <p14:sldId id="297"/>
            <p14:sldId id="301"/>
            <p14:sldId id="298"/>
            <p14:sldId id="299"/>
            <p14:sldId id="300"/>
            <p14:sldId id="302"/>
            <p14:sldId id="303"/>
            <p14:sldId id="304"/>
            <p14:sldId id="305"/>
            <p14:sldId id="306"/>
          </p14:sldIdLst>
        </p14:section>
        <p14:section name="AI-modellen voor algemene doeleinden" id="{A8EA830B-DF79-4DB6-A48D-E8B722294AE5}">
          <p14:sldIdLst>
            <p14:sldId id="312"/>
            <p14:sldId id="313"/>
            <p14:sldId id="314"/>
            <p14:sldId id="316"/>
          </p14:sldIdLst>
        </p14:section>
        <p14:section name="Bepaalde AI-systemen" id="{5D001297-CB26-4F17-86A2-2016A443AAE1}">
          <p14:sldIdLst>
            <p14:sldId id="315"/>
          </p14:sldIdLst>
        </p14:section>
        <p14:section name="Rol bepalen" id="{52A9B787-CB63-465E-88CE-DE4E209E3A0C}">
          <p14:sldIdLst>
            <p14:sldId id="307"/>
            <p14:sldId id="308"/>
            <p14:sldId id="309"/>
            <p14:sldId id="311"/>
          </p14:sldIdLst>
        </p14:section>
        <p14:section name="Referenties" id="{0040879D-EEA4-49B0-9596-2872D2582B30}">
          <p14:sldIdLst>
            <p14:sldId id="289"/>
          </p14:sldIdLst>
        </p14:section>
      </p14:sectionLst>
    </p:ext>
    <p:ext uri="{EFAFB233-063F-42B5-8137-9DF3F51BA10A}">
      <p15:sldGuideLst xmlns:p15="http://schemas.microsoft.com/office/powerpoint/2012/main">
        <p15:guide id="1" pos="529" userDrawn="1">
          <p15:clr>
            <a:srgbClr val="A4A3A4"/>
          </p15:clr>
        </p15:guide>
        <p15:guide id="2" orient="horz" pos="2160">
          <p15:clr>
            <a:srgbClr val="A4A3A4"/>
          </p15:clr>
        </p15:guide>
        <p15:guide id="3" orient="horz" pos="1026" userDrawn="1">
          <p15:clr>
            <a:srgbClr val="A4A3A4"/>
          </p15:clr>
        </p15:guide>
        <p15:guide id="4" pos="238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rnout Drenthel" initials="AD [7]" lastIdx="1" clrIdx="6"/>
  <p:cmAuthor id="1" name="Arnout Drenthel" initials="AD" lastIdx="1" clrIdx="0"/>
  <p:cmAuthor id="8" name="Arnout Drenthel" initials="AD [8]" lastIdx="1" clrIdx="7"/>
  <p:cmAuthor id="2" name="Arnout Drenthel" initials="AD [2]" lastIdx="1" clrIdx="1"/>
  <p:cmAuthor id="9" name="Arnout Drenthel" initials="AD [9]" lastIdx="1" clrIdx="8"/>
  <p:cmAuthor id="3" name="Arnout Drenthel" initials="AD [3]" lastIdx="1" clrIdx="2"/>
  <p:cmAuthor id="4" name="Arnout Drenthel" initials="AD [4]" lastIdx="1" clrIdx="3"/>
  <p:cmAuthor id="5" name="Arnout Drenthel" initials="AD [5]" lastIdx="1" clrIdx="4"/>
  <p:cmAuthor id="6" name="Arnout Drenthel" initials="AD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2A1C"/>
    <a:srgbClr val="D37FAF"/>
    <a:srgbClr val="154273"/>
    <a:srgbClr val="E5B2CF"/>
    <a:srgbClr val="E17000"/>
    <a:srgbClr val="F9F3F3"/>
    <a:srgbClr val="DDD9D8"/>
    <a:srgbClr val="D52B1E"/>
    <a:srgbClr val="38870D"/>
    <a:srgbClr val="F2D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Stijl, thema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0" autoAdjust="0"/>
    <p:restoredTop sz="94435" autoAdjust="0"/>
  </p:normalViewPr>
  <p:slideViewPr>
    <p:cSldViewPr snapToGrid="0">
      <p:cViewPr>
        <p:scale>
          <a:sx n="90" d="100"/>
          <a:sy n="90" d="100"/>
        </p:scale>
        <p:origin x="660" y="-150"/>
      </p:cViewPr>
      <p:guideLst>
        <p:guide pos="529"/>
        <p:guide orient="horz" pos="2160"/>
        <p:guide orient="horz" pos="1026"/>
        <p:guide pos="2389"/>
      </p:guideLst>
    </p:cSldViewPr>
  </p:slideViewPr>
  <p:outlineViewPr>
    <p:cViewPr>
      <p:scale>
        <a:sx n="33" d="100"/>
        <a:sy n="33" d="100"/>
      </p:scale>
      <p:origin x="0" y="-64164"/>
    </p:cViewPr>
  </p:outlineViewPr>
  <p:notesTextViewPr>
    <p:cViewPr>
      <p:scale>
        <a:sx n="3" d="2"/>
        <a:sy n="3" d="2"/>
      </p:scale>
      <p:origin x="0" y="0"/>
    </p:cViewPr>
  </p:notesTextViewPr>
  <p:sorterViewPr>
    <p:cViewPr varScale="1">
      <p:scale>
        <a:sx n="1" d="1"/>
        <a:sy n="1" d="1"/>
      </p:scale>
      <p:origin x="0" y="-15224"/>
    </p:cViewPr>
  </p:sorterViewPr>
  <p:notesViewPr>
    <p:cSldViewPr snapToGrid="0">
      <p:cViewPr varScale="1">
        <p:scale>
          <a:sx n="56" d="100"/>
          <a:sy n="56" d="100"/>
        </p:scale>
        <p:origin x="307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16" Type="http://schemas.openxmlformats.org/officeDocument/2006/relationships/slide" Target="slides/slide1.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9D2705-51F3-499C-80DD-5944C3EE04C8}" type="doc">
      <dgm:prSet loTypeId="urn:microsoft.com/office/officeart/2005/8/layout/hChevron3" loCatId="process" qsTypeId="urn:microsoft.com/office/officeart/2005/8/quickstyle/simple1" qsCatId="simple" csTypeId="urn:microsoft.com/office/officeart/2005/8/colors/colorful5" csCatId="colorful" phldr="1"/>
      <dgm:spPr/>
    </dgm:pt>
    <dgm:pt modelId="{6189AF01-A855-46D2-A389-DA737D2E1171}">
      <dgm:prSet phldrT="[Tekst]" custT="1"/>
      <dgm:spPr>
        <a:solidFill>
          <a:schemeClr val="bg1"/>
        </a:solidFill>
        <a:ln>
          <a:solidFill>
            <a:schemeClr val="tx2"/>
          </a:solidFill>
          <a:prstDash val="dash"/>
        </a:ln>
      </dgm:spPr>
      <dgm:t>
        <a:bodyPr tIns="144000" anchor="t"/>
        <a:lstStyle/>
        <a:p>
          <a:pPr algn="l"/>
          <a:r>
            <a:rPr lang="nl-NL" sz="2600" dirty="0">
              <a:solidFill>
                <a:schemeClr val="tx2"/>
              </a:solidFill>
            </a:rPr>
            <a:t>1. Inventarisatie </a:t>
          </a:r>
          <a:r>
            <a:rPr lang="nl-NL" sz="1050" dirty="0">
              <a:solidFill>
                <a:schemeClr val="tx2"/>
              </a:solidFill>
            </a:rPr>
            <a:t>(optioneel)</a:t>
          </a:r>
        </a:p>
      </dgm:t>
    </dgm:pt>
    <dgm:pt modelId="{350DAD8D-7441-4B4E-B418-0914BBEB2703}" type="parTrans" cxnId="{6218458C-DB03-4E53-8D42-B06F1F619984}">
      <dgm:prSet/>
      <dgm:spPr/>
      <dgm:t>
        <a:bodyPr/>
        <a:lstStyle/>
        <a:p>
          <a:endParaRPr lang="nl-NL" sz="2800">
            <a:solidFill>
              <a:schemeClr val="tx2"/>
            </a:solidFill>
          </a:endParaRPr>
        </a:p>
      </dgm:t>
    </dgm:pt>
    <dgm:pt modelId="{10F95DB9-CF5A-4AE4-9771-7938A5C23FEC}" type="sibTrans" cxnId="{6218458C-DB03-4E53-8D42-B06F1F619984}">
      <dgm:prSet/>
      <dgm:spPr/>
      <dgm:t>
        <a:bodyPr/>
        <a:lstStyle/>
        <a:p>
          <a:endParaRPr lang="nl-NL" sz="2800">
            <a:solidFill>
              <a:schemeClr val="tx2"/>
            </a:solidFill>
          </a:endParaRPr>
        </a:p>
      </dgm:t>
    </dgm:pt>
    <dgm:pt modelId="{B201C946-74EE-46A1-8F6D-30C5E5AAF8CC}">
      <dgm:prSet phldrT="[Tekst]" custT="1"/>
      <dgm:spPr>
        <a:solidFill>
          <a:schemeClr val="bg1"/>
        </a:solidFill>
        <a:ln>
          <a:solidFill>
            <a:schemeClr val="accent2"/>
          </a:solidFill>
          <a:prstDash val="dash"/>
        </a:ln>
      </dgm:spPr>
      <dgm:t>
        <a:bodyPr tIns="144000" anchor="t"/>
        <a:lstStyle/>
        <a:p>
          <a:pPr algn="l"/>
          <a:r>
            <a:rPr lang="nl-NL" sz="2600" dirty="0">
              <a:solidFill>
                <a:schemeClr val="accent2"/>
              </a:solidFill>
            </a:rPr>
            <a:t>2.Identificatie</a:t>
          </a:r>
        </a:p>
      </dgm:t>
    </dgm:pt>
    <dgm:pt modelId="{AC8096D4-C42A-4648-8DA6-7810BA242C10}" type="parTrans" cxnId="{A072FA58-FFD8-4F0B-8D4C-1A6645BAE590}">
      <dgm:prSet/>
      <dgm:spPr/>
      <dgm:t>
        <a:bodyPr/>
        <a:lstStyle/>
        <a:p>
          <a:endParaRPr lang="nl-NL" sz="2800">
            <a:solidFill>
              <a:schemeClr val="tx2"/>
            </a:solidFill>
          </a:endParaRPr>
        </a:p>
      </dgm:t>
    </dgm:pt>
    <dgm:pt modelId="{66C5187F-394A-4CEC-9CC1-51D9968CFAB9}" type="sibTrans" cxnId="{A072FA58-FFD8-4F0B-8D4C-1A6645BAE590}">
      <dgm:prSet/>
      <dgm:spPr/>
      <dgm:t>
        <a:bodyPr/>
        <a:lstStyle/>
        <a:p>
          <a:endParaRPr lang="nl-NL" sz="2800">
            <a:solidFill>
              <a:schemeClr val="tx2"/>
            </a:solidFill>
          </a:endParaRPr>
        </a:p>
      </dgm:t>
    </dgm:pt>
    <dgm:pt modelId="{7EF69298-FB8E-46C4-8BC1-DB026E5A1151}">
      <dgm:prSet phldrT="[Tekst]" custT="1"/>
      <dgm:spPr>
        <a:solidFill>
          <a:schemeClr val="bg1"/>
        </a:solidFill>
        <a:ln>
          <a:solidFill>
            <a:srgbClr val="C00000"/>
          </a:solidFill>
          <a:prstDash val="dash"/>
        </a:ln>
      </dgm:spPr>
      <dgm:t>
        <a:bodyPr tIns="144000" anchor="t"/>
        <a:lstStyle/>
        <a:p>
          <a:pPr algn="l"/>
          <a:r>
            <a:rPr lang="nl-NL" sz="2600" dirty="0">
              <a:solidFill>
                <a:srgbClr val="C00000"/>
              </a:solidFill>
            </a:rPr>
            <a:t>3.Classificatie</a:t>
          </a:r>
        </a:p>
      </dgm:t>
    </dgm:pt>
    <dgm:pt modelId="{DF66B281-6EC0-4EA3-A3D4-C37C4A605197}" type="parTrans" cxnId="{67A6DED6-E86D-4758-981E-9A864FD41192}">
      <dgm:prSet/>
      <dgm:spPr/>
      <dgm:t>
        <a:bodyPr/>
        <a:lstStyle/>
        <a:p>
          <a:endParaRPr lang="nl-NL" sz="2800">
            <a:solidFill>
              <a:schemeClr val="tx2"/>
            </a:solidFill>
          </a:endParaRPr>
        </a:p>
      </dgm:t>
    </dgm:pt>
    <dgm:pt modelId="{6FCE2E6E-7830-40C4-8C42-FD90B7219147}" type="sibTrans" cxnId="{67A6DED6-E86D-4758-981E-9A864FD41192}">
      <dgm:prSet/>
      <dgm:spPr/>
      <dgm:t>
        <a:bodyPr/>
        <a:lstStyle/>
        <a:p>
          <a:endParaRPr lang="nl-NL" sz="2800">
            <a:solidFill>
              <a:schemeClr val="tx2"/>
            </a:solidFill>
          </a:endParaRPr>
        </a:p>
      </dgm:t>
    </dgm:pt>
    <dgm:pt modelId="{F23ED4A2-EA8A-415B-9341-3FD7F2F8F215}" type="pres">
      <dgm:prSet presAssocID="{469D2705-51F3-499C-80DD-5944C3EE04C8}" presName="Name0" presStyleCnt="0">
        <dgm:presLayoutVars>
          <dgm:dir/>
          <dgm:resizeHandles val="exact"/>
        </dgm:presLayoutVars>
      </dgm:prSet>
      <dgm:spPr/>
    </dgm:pt>
    <dgm:pt modelId="{BC8CF9E9-9A7A-41F1-AE22-4A89535EB45A}" type="pres">
      <dgm:prSet presAssocID="{6189AF01-A855-46D2-A389-DA737D2E1171}" presName="parTxOnly" presStyleLbl="node1" presStyleIdx="0" presStyleCnt="3">
        <dgm:presLayoutVars>
          <dgm:bulletEnabled val="1"/>
        </dgm:presLayoutVars>
      </dgm:prSet>
      <dgm:spPr/>
    </dgm:pt>
    <dgm:pt modelId="{4D7B0B35-E1F4-476C-BFBC-FE14A749623E}" type="pres">
      <dgm:prSet presAssocID="{10F95DB9-CF5A-4AE4-9771-7938A5C23FEC}" presName="parSpace" presStyleCnt="0"/>
      <dgm:spPr/>
    </dgm:pt>
    <dgm:pt modelId="{FF5FDA80-5446-4334-9C72-9132BF042212}" type="pres">
      <dgm:prSet presAssocID="{B201C946-74EE-46A1-8F6D-30C5E5AAF8CC}" presName="parTxOnly" presStyleLbl="node1" presStyleIdx="1" presStyleCnt="3">
        <dgm:presLayoutVars>
          <dgm:bulletEnabled val="1"/>
        </dgm:presLayoutVars>
      </dgm:prSet>
      <dgm:spPr/>
    </dgm:pt>
    <dgm:pt modelId="{80DFB82F-9EA1-49BE-8588-35C463818EE9}" type="pres">
      <dgm:prSet presAssocID="{66C5187F-394A-4CEC-9CC1-51D9968CFAB9}" presName="parSpace" presStyleCnt="0"/>
      <dgm:spPr/>
    </dgm:pt>
    <dgm:pt modelId="{729EC5F1-16D3-4D02-B1C9-281C41D7000D}" type="pres">
      <dgm:prSet presAssocID="{7EF69298-FB8E-46C4-8BC1-DB026E5A1151}" presName="parTxOnly" presStyleLbl="node1" presStyleIdx="2" presStyleCnt="3">
        <dgm:presLayoutVars>
          <dgm:bulletEnabled val="1"/>
        </dgm:presLayoutVars>
      </dgm:prSet>
      <dgm:spPr/>
    </dgm:pt>
  </dgm:ptLst>
  <dgm:cxnLst>
    <dgm:cxn modelId="{47F34E09-CBF4-4FBE-9C3F-3371C6441A1C}" type="presOf" srcId="{B201C946-74EE-46A1-8F6D-30C5E5AAF8CC}" destId="{FF5FDA80-5446-4334-9C72-9132BF042212}" srcOrd="0" destOrd="0" presId="urn:microsoft.com/office/officeart/2005/8/layout/hChevron3"/>
    <dgm:cxn modelId="{851A832E-643D-4988-B956-C8238D46862F}" type="presOf" srcId="{7EF69298-FB8E-46C4-8BC1-DB026E5A1151}" destId="{729EC5F1-16D3-4D02-B1C9-281C41D7000D}" srcOrd="0" destOrd="0" presId="urn:microsoft.com/office/officeart/2005/8/layout/hChevron3"/>
    <dgm:cxn modelId="{A072FA58-FFD8-4F0B-8D4C-1A6645BAE590}" srcId="{469D2705-51F3-499C-80DD-5944C3EE04C8}" destId="{B201C946-74EE-46A1-8F6D-30C5E5AAF8CC}" srcOrd="1" destOrd="0" parTransId="{AC8096D4-C42A-4648-8DA6-7810BA242C10}" sibTransId="{66C5187F-394A-4CEC-9CC1-51D9968CFAB9}"/>
    <dgm:cxn modelId="{8A2E287D-2CC1-4769-8919-323443834C23}" type="presOf" srcId="{6189AF01-A855-46D2-A389-DA737D2E1171}" destId="{BC8CF9E9-9A7A-41F1-AE22-4A89535EB45A}" srcOrd="0" destOrd="0" presId="urn:microsoft.com/office/officeart/2005/8/layout/hChevron3"/>
    <dgm:cxn modelId="{6218458C-DB03-4E53-8D42-B06F1F619984}" srcId="{469D2705-51F3-499C-80DD-5944C3EE04C8}" destId="{6189AF01-A855-46D2-A389-DA737D2E1171}" srcOrd="0" destOrd="0" parTransId="{350DAD8D-7441-4B4E-B418-0914BBEB2703}" sibTransId="{10F95DB9-CF5A-4AE4-9771-7938A5C23FEC}"/>
    <dgm:cxn modelId="{67A6DED6-E86D-4758-981E-9A864FD41192}" srcId="{469D2705-51F3-499C-80DD-5944C3EE04C8}" destId="{7EF69298-FB8E-46C4-8BC1-DB026E5A1151}" srcOrd="2" destOrd="0" parTransId="{DF66B281-6EC0-4EA3-A3D4-C37C4A605197}" sibTransId="{6FCE2E6E-7830-40C4-8C42-FD90B7219147}"/>
    <dgm:cxn modelId="{9D5CB0DC-A670-4065-B27C-60D7FE9B9B2B}" type="presOf" srcId="{469D2705-51F3-499C-80DD-5944C3EE04C8}" destId="{F23ED4A2-EA8A-415B-9341-3FD7F2F8F215}" srcOrd="0" destOrd="0" presId="urn:microsoft.com/office/officeart/2005/8/layout/hChevron3"/>
    <dgm:cxn modelId="{13F68A7C-2603-4B30-82E0-37127D6F054C}" type="presParOf" srcId="{F23ED4A2-EA8A-415B-9341-3FD7F2F8F215}" destId="{BC8CF9E9-9A7A-41F1-AE22-4A89535EB45A}" srcOrd="0" destOrd="0" presId="urn:microsoft.com/office/officeart/2005/8/layout/hChevron3"/>
    <dgm:cxn modelId="{746756F2-1321-439A-A912-C1D39200FE55}" type="presParOf" srcId="{F23ED4A2-EA8A-415B-9341-3FD7F2F8F215}" destId="{4D7B0B35-E1F4-476C-BFBC-FE14A749623E}" srcOrd="1" destOrd="0" presId="urn:microsoft.com/office/officeart/2005/8/layout/hChevron3"/>
    <dgm:cxn modelId="{C2AA74D6-064B-43E7-8160-52E4EDB36084}" type="presParOf" srcId="{F23ED4A2-EA8A-415B-9341-3FD7F2F8F215}" destId="{FF5FDA80-5446-4334-9C72-9132BF042212}" srcOrd="2" destOrd="0" presId="urn:microsoft.com/office/officeart/2005/8/layout/hChevron3"/>
    <dgm:cxn modelId="{C9BE3B54-C8C9-4F5E-8534-2CBDCA06ECE4}" type="presParOf" srcId="{F23ED4A2-EA8A-415B-9341-3FD7F2F8F215}" destId="{80DFB82F-9EA1-49BE-8588-35C463818EE9}" srcOrd="3" destOrd="0" presId="urn:microsoft.com/office/officeart/2005/8/layout/hChevron3"/>
    <dgm:cxn modelId="{69E9155F-08C9-4652-B948-54DEBB063A75}" type="presParOf" srcId="{F23ED4A2-EA8A-415B-9341-3FD7F2F8F215}" destId="{729EC5F1-16D3-4D02-B1C9-281C41D7000D}" srcOrd="4" destOrd="0" presId="urn:microsoft.com/office/officeart/2005/8/layout/hChevron3"/>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CF9E9-9A7A-41F1-AE22-4A89535EB45A}">
      <dsp:nvSpPr>
        <dsp:cNvPr id="0" name=""/>
        <dsp:cNvSpPr/>
      </dsp:nvSpPr>
      <dsp:spPr>
        <a:xfrm>
          <a:off x="4799" y="170922"/>
          <a:ext cx="4197076" cy="1678830"/>
        </a:xfrm>
        <a:prstGeom prst="homePlate">
          <a:avLst/>
        </a:prstGeom>
        <a:solidFill>
          <a:schemeClr val="bg1"/>
        </a:solidFill>
        <a:ln w="12700" cap="flat" cmpd="sng" algn="ctr">
          <a:solidFill>
            <a:schemeClr val="tx2"/>
          </a:solidFill>
          <a:prstDash val="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144000" rIns="34671" bIns="69342" numCol="1" spcCol="1270" anchor="t" anchorCtr="0">
          <a:noAutofit/>
        </a:bodyPr>
        <a:lstStyle/>
        <a:p>
          <a:pPr marL="0" lvl="0" indent="0" algn="l" defTabSz="1155700">
            <a:lnSpc>
              <a:spcPct val="90000"/>
            </a:lnSpc>
            <a:spcBef>
              <a:spcPct val="0"/>
            </a:spcBef>
            <a:spcAft>
              <a:spcPct val="35000"/>
            </a:spcAft>
            <a:buNone/>
          </a:pPr>
          <a:r>
            <a:rPr lang="nl-NL" sz="2600" kern="1200" dirty="0">
              <a:solidFill>
                <a:schemeClr val="tx2"/>
              </a:solidFill>
            </a:rPr>
            <a:t>1. Inventarisatie </a:t>
          </a:r>
          <a:r>
            <a:rPr lang="nl-NL" sz="1050" kern="1200" dirty="0">
              <a:solidFill>
                <a:schemeClr val="tx2"/>
              </a:solidFill>
            </a:rPr>
            <a:t>(optioneel)</a:t>
          </a:r>
        </a:p>
      </dsp:txBody>
      <dsp:txXfrm>
        <a:off x="4799" y="170922"/>
        <a:ext cx="3777369" cy="1678830"/>
      </dsp:txXfrm>
    </dsp:sp>
    <dsp:sp modelId="{FF5FDA80-5446-4334-9C72-9132BF042212}">
      <dsp:nvSpPr>
        <dsp:cNvPr id="0" name=""/>
        <dsp:cNvSpPr/>
      </dsp:nvSpPr>
      <dsp:spPr>
        <a:xfrm>
          <a:off x="3362461" y="170922"/>
          <a:ext cx="4197076" cy="1678830"/>
        </a:xfrm>
        <a:prstGeom prst="chevron">
          <a:avLst/>
        </a:prstGeom>
        <a:solidFill>
          <a:schemeClr val="bg1"/>
        </a:solidFill>
        <a:ln w="12700" cap="flat" cmpd="sng" algn="ctr">
          <a:solidFill>
            <a:schemeClr val="accent2"/>
          </a:solidFill>
          <a:prstDash val="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144000" rIns="34671" bIns="69342" numCol="1" spcCol="1270" anchor="t" anchorCtr="0">
          <a:noAutofit/>
        </a:bodyPr>
        <a:lstStyle/>
        <a:p>
          <a:pPr marL="0" lvl="0" indent="0" algn="l" defTabSz="1155700">
            <a:lnSpc>
              <a:spcPct val="90000"/>
            </a:lnSpc>
            <a:spcBef>
              <a:spcPct val="0"/>
            </a:spcBef>
            <a:spcAft>
              <a:spcPct val="35000"/>
            </a:spcAft>
            <a:buNone/>
          </a:pPr>
          <a:r>
            <a:rPr lang="nl-NL" sz="2600" kern="1200" dirty="0">
              <a:solidFill>
                <a:schemeClr val="accent2"/>
              </a:solidFill>
            </a:rPr>
            <a:t>2.Identificatie</a:t>
          </a:r>
        </a:p>
      </dsp:txBody>
      <dsp:txXfrm>
        <a:off x="4201876" y="170922"/>
        <a:ext cx="2518246" cy="1678830"/>
      </dsp:txXfrm>
    </dsp:sp>
    <dsp:sp modelId="{729EC5F1-16D3-4D02-B1C9-281C41D7000D}">
      <dsp:nvSpPr>
        <dsp:cNvPr id="0" name=""/>
        <dsp:cNvSpPr/>
      </dsp:nvSpPr>
      <dsp:spPr>
        <a:xfrm>
          <a:off x="6720122" y="170922"/>
          <a:ext cx="4197076" cy="1678830"/>
        </a:xfrm>
        <a:prstGeom prst="chevron">
          <a:avLst/>
        </a:prstGeom>
        <a:solidFill>
          <a:schemeClr val="bg1"/>
        </a:solidFill>
        <a:ln w="12700" cap="flat" cmpd="sng" algn="ctr">
          <a:solidFill>
            <a:srgbClr val="C00000"/>
          </a:solidFill>
          <a:prstDash val="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144000" rIns="34671" bIns="69342" numCol="1" spcCol="1270" anchor="t" anchorCtr="0">
          <a:noAutofit/>
        </a:bodyPr>
        <a:lstStyle/>
        <a:p>
          <a:pPr marL="0" lvl="0" indent="0" algn="l" defTabSz="1155700">
            <a:lnSpc>
              <a:spcPct val="90000"/>
            </a:lnSpc>
            <a:spcBef>
              <a:spcPct val="0"/>
            </a:spcBef>
            <a:spcAft>
              <a:spcPct val="35000"/>
            </a:spcAft>
            <a:buNone/>
          </a:pPr>
          <a:r>
            <a:rPr lang="nl-NL" sz="2600" kern="1200" dirty="0">
              <a:solidFill>
                <a:srgbClr val="C00000"/>
              </a:solidFill>
            </a:rPr>
            <a:t>3.Classificatie</a:t>
          </a:r>
        </a:p>
      </dsp:txBody>
      <dsp:txXfrm>
        <a:off x="7559537" y="170922"/>
        <a:ext cx="2518246" cy="167883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6709BA-0250-418B-A227-469BF0F69AD3}" type="datetimeFigureOut">
              <a:rPr lang="nl-NL" smtClean="0"/>
              <a:pPr/>
              <a:t>13-12-2024</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A4FE01-11FF-43DA-B7F5-6592B996E3FA}" type="slidenum">
              <a:rPr lang="nl-NL" smtClean="0"/>
              <a:pPr/>
              <a:t>‹nr.›</a:t>
            </a:fld>
            <a:endParaRPr lang="nl-NL"/>
          </a:p>
        </p:txBody>
      </p:sp>
    </p:spTree>
    <p:extLst>
      <p:ext uri="{BB962C8B-B14F-4D97-AF65-F5344CB8AC3E}">
        <p14:creationId xmlns:p14="http://schemas.microsoft.com/office/powerpoint/2010/main" val="168179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30240-3B76-4E52-B42B-C39F5C218F4D}" type="datetimeFigureOut">
              <a:rPr lang="nl-NL" smtClean="0"/>
              <a:pPr/>
              <a:t>13-12-2024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01649-886C-4324-AD4C-E61C88D47728}" type="slidenum">
              <a:rPr lang="nl-NL" smtClean="0"/>
              <a:pPr/>
              <a:t>‹nr.›</a:t>
            </a:fld>
            <a:endParaRPr lang="nl-NL"/>
          </a:p>
        </p:txBody>
      </p:sp>
    </p:spTree>
    <p:extLst>
      <p:ext uri="{BB962C8B-B14F-4D97-AF65-F5344CB8AC3E}">
        <p14:creationId xmlns:p14="http://schemas.microsoft.com/office/powerpoint/2010/main" val="1169954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E501649-886C-4324-AD4C-E61C88D47728}" type="slidenum">
              <a:rPr lang="nl-NL" smtClean="0"/>
              <a:pPr/>
              <a:t>20</a:t>
            </a:fld>
            <a:endParaRPr lang="nl-NL"/>
          </a:p>
        </p:txBody>
      </p:sp>
    </p:spTree>
    <p:extLst>
      <p:ext uri="{BB962C8B-B14F-4D97-AF65-F5344CB8AC3E}">
        <p14:creationId xmlns:p14="http://schemas.microsoft.com/office/powerpoint/2010/main" val="59123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E501649-886C-4324-AD4C-E61C88D47728}" type="slidenum">
              <a:rPr lang="nl-NL" smtClean="0"/>
              <a:pPr/>
              <a:t>42</a:t>
            </a:fld>
            <a:endParaRPr lang="nl-NL"/>
          </a:p>
        </p:txBody>
      </p:sp>
    </p:spTree>
    <p:extLst>
      <p:ext uri="{BB962C8B-B14F-4D97-AF65-F5344CB8AC3E}">
        <p14:creationId xmlns:p14="http://schemas.microsoft.com/office/powerpoint/2010/main" val="410673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01649-886C-4324-AD4C-E61C88D47728}" type="slidenum">
              <a:rPr kumimoji="0" lang="nl-NL"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744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E501649-886C-4324-AD4C-E61C88D47728}" type="slidenum">
              <a:rPr lang="nl-NL" smtClean="0"/>
              <a:pPr/>
              <a:t>48</a:t>
            </a:fld>
            <a:endParaRPr lang="nl-NL"/>
          </a:p>
        </p:txBody>
      </p:sp>
    </p:spTree>
    <p:extLst>
      <p:ext uri="{BB962C8B-B14F-4D97-AF65-F5344CB8AC3E}">
        <p14:creationId xmlns:p14="http://schemas.microsoft.com/office/powerpoint/2010/main" val="3439045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a:t>Klik om de stijl te bewerken</a:t>
            </a:r>
            <a:endParaRPr lang="nl-NL" dirty="0"/>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pic>
        <p:nvPicPr>
          <p:cNvPr id="6" name="Afbeelding 5" descr="RO_BZK_Logo_2_RGB_diap_nl.png"/>
          <p:cNvPicPr>
            <a:picLocks noChangeAspect="1"/>
          </p:cNvPicPr>
          <p:nvPr userDrawn="1"/>
        </p:nvPicPr>
        <p:blipFill>
          <a:blip r:embed="rId2" cstate="print"/>
          <a:stretch>
            <a:fillRect/>
          </a:stretch>
        </p:blipFill>
        <p:spPr>
          <a:xfrm>
            <a:off x="0" y="0"/>
            <a:ext cx="12192000" cy="1783080"/>
          </a:xfrm>
          <a:prstGeom prst="rect">
            <a:avLst/>
          </a:prstGeom>
        </p:spPr>
      </p:pic>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9"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635000" y="2000560"/>
            <a:ext cx="10923588" cy="4220853"/>
          </a:xfrm>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87D34612-DF11-4FD6-9B67-AF4303590F80}"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rgbClr val="D52A1C"/>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en.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0ECE85CF-19E5-4525-8D6E-7AD4439B65C3}"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458134B6-6043-4083-AC6F-A57D6D2A9B0B}"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a:solidFill>
                  <a:schemeClr val="tx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lvl1pPr>
              <a:defRPr/>
            </a:lvl1p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27 februari 2017 | 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tx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a:t>Klik om de stijl te bewerken</a:t>
            </a:r>
            <a:endParaRPr lang="nl-NL" dirty="0"/>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7B13911A-25E6-48B6-939C-9C6596F325E0}"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en.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2"/>
                </a:solidFill>
              </a:defRPr>
            </a:lvl1pPr>
          </a:lstStyle>
          <a:p>
            <a:r>
              <a:rPr lang="nl-NL"/>
              <a:t>Klik om de stijl te bewerken</a:t>
            </a:r>
            <a:endParaRPr lang="nl-NL" dirty="0"/>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3644B285-0C69-4675-9536-8EF0DCE2E6E4}"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chemeClr val="accent2"/>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chemeClr val="accent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a:solidFill>
                  <a:schemeClr val="tx2"/>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chemeClr val="accent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chemeClr val="accent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chemeClr val="accent2"/>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a:t>Klik om de stijl te bewerken</a:t>
            </a:r>
            <a:endParaRPr lang="nl-NL" dirty="0"/>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chemeClr val="accent2"/>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accent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en.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en.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a:t>Klik om de stijl te bewerken</a:t>
            </a:r>
            <a:endParaRPr lang="nl-NL" dirty="0"/>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rgbClr val="D52A1C"/>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rgbClr val="D52A1C"/>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rgbClr val="D52A1C"/>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a:t>Klik om de stijl te bewerken</a:t>
            </a:r>
            <a:endParaRPr lang="nl-NL" dirty="0"/>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5B6AAF2B-AF0B-4194-B5A9-FCA7BFB44B8C}" type="datetime4">
              <a:rPr lang="nl-NL" smtClean="0"/>
              <a:pPr/>
              <a:t>13 december 2024</a:t>
            </a:fld>
            <a:r>
              <a:rPr lang="en-US" dirty="0"/>
              <a:t> | </a:t>
            </a:r>
            <a:r>
              <a:rPr lang="en-US" dirty="0" err="1"/>
              <a:t>Voettekst</a:t>
            </a:r>
            <a:endParaRPr lang="nl-NL" dirty="0"/>
          </a:p>
        </p:txBody>
      </p:sp>
      <p:pic>
        <p:nvPicPr>
          <p:cNvPr id="12" name="Afbeelding 11"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rgbClr val="D52A1C"/>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rgbClr val="D52A1C"/>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rgbClr val="D52A1C"/>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a:t>Klik om de stijl te bewerken</a:t>
            </a:r>
            <a:endParaRPr lang="nl-NL" dirty="0"/>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rgbClr val="D52A1C"/>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7" name="Afbeelding 6" descr="RO_BZK_Logo_2_RGB_diap_fr.png"/>
          <p:cNvPicPr>
            <a:picLocks noChangeAspect="1"/>
          </p:cNvPicPr>
          <p:nvPr userDrawn="1"/>
        </p:nvPicPr>
        <p:blipFill>
          <a:blip r:embed="rId2" cstate="print"/>
          <a:stretch>
            <a:fillRect/>
          </a:stretch>
        </p:blipFill>
        <p:spPr>
          <a:xfrm>
            <a:off x="0" y="0"/>
            <a:ext cx="12192000" cy="1783080"/>
          </a:xfrm>
          <a:prstGeom prst="rect">
            <a:avLst/>
          </a:prstGeom>
        </p:spPr>
      </p:pic>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6"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tx2"/>
                </a:solidFill>
              </a:defRPr>
            </a:lvl1pPr>
          </a:lstStyle>
          <a:p>
            <a:r>
              <a:rPr lang="nl-NL"/>
              <a:t>Klik om de stijl te bewerken</a:t>
            </a:r>
            <a:endParaRPr lang="nl-NL" dirty="0"/>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a:solidFill>
                  <a:schemeClr val="tx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tx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414039017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b="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fr.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4610474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chemeClr val="accent2"/>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chemeClr val="accent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chemeClr val="accent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chemeClr val="accent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chemeClr val="accent2"/>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chemeClr val="accent2"/>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accent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fr.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198677955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fr.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a:t>Klik om de stijl te bewerken</a:t>
            </a:r>
            <a:endParaRPr lang="nl-NL" dirty="0"/>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42A6A312-8330-45FA-8478-BE231086A333}" type="datetime4">
              <a:rPr lang="nl-NL" smtClean="0"/>
              <a:pPr/>
              <a:t>13 december 2024</a:t>
            </a:fld>
            <a:r>
              <a:rPr lang="en-US" dirty="0"/>
              <a:t> | </a:t>
            </a:r>
            <a:r>
              <a:rPr lang="en-US" dirty="0" err="1"/>
              <a:t>Voettekst</a:t>
            </a:r>
            <a:endParaRPr lang="nl-NL" dirty="0"/>
          </a:p>
        </p:txBody>
      </p:sp>
      <p:pic>
        <p:nvPicPr>
          <p:cNvPr id="11" name="Afbeelding 10"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a:t>Klik op het pictogram als u een afbeelding wilt toevoegen</a:t>
            </a:r>
            <a:endParaRPr lang="nl-NL" dirty="0"/>
          </a:p>
        </p:txBody>
      </p:sp>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rgbClr val="D52A1C"/>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rgbClr val="D52A1C"/>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rgbClr val="D52A1C"/>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lvl1pPr>
              <a:defRPr/>
            </a:lvl1pPr>
          </a:lstStyle>
          <a:p>
            <a:pPr lvl="0"/>
            <a:r>
              <a:rPr lang="nl-NL" dirty="0"/>
              <a:t>Klik om tekst of beeld toe te voegen </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rgbClr val="D52A1C"/>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rgbClr val="D52A1C"/>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rgbClr val="D52A1C"/>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rgbClr val="D52A1C"/>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1">
        <a:schemeClr val="bg2"/>
      </p:bgRef>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de.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a:t>Klik om de stijl te bewerken</a:t>
            </a:r>
            <a:endParaRPr lang="nl-NL" dirty="0"/>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Grote tekst A">
    <p:bg>
      <p:bgRef idx="1001">
        <a:schemeClr val="bg2"/>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a:solidFill>
                  <a:schemeClr val="tx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tx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Ref idx="1001">
        <a:schemeClr val="bg2"/>
      </p:bgRef>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Ref idx="1001">
        <a:schemeClr val="bg2"/>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tx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a:solidFill>
                  <a:schemeClr val="tx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Contact C">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de.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p:nvPr>
        </p:nvSpPr>
        <p:spPr>
          <a:xfrm>
            <a:off x="635001" y="2953738"/>
            <a:ext cx="5004000" cy="3267676"/>
          </a:xfrm>
          <a:noFill/>
        </p:spPr>
        <p:txBody>
          <a:bodyPr lIns="180000" tIns="180000" rIns="180000" bIns="72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p:nvPr>
        </p:nvSpPr>
        <p:spPr>
          <a:xfrm>
            <a:off x="6553200" y="2953738"/>
            <a:ext cx="5005388" cy="3267676"/>
          </a:xfrm>
          <a:noFill/>
        </p:spPr>
        <p:txBody>
          <a:bodyPr lIns="180000" tIns="180000" rIns="180000" bIns="72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6" name="Afbeelding 5" descr="RO_BZK_Logo_2_RGB_diap_nl.png"/>
          <p:cNvPicPr>
            <a:picLocks noChangeAspect="1"/>
          </p:cNvPicPr>
          <p:nvPr userDrawn="1"/>
        </p:nvPicPr>
        <p:blipFill>
          <a:blip r:embed="rId2" cstate="print"/>
          <a:stretch>
            <a:fillRect/>
          </a:stretch>
        </p:blipFill>
        <p:spPr>
          <a:xfrm>
            <a:off x="0" y="0"/>
            <a:ext cx="12192000" cy="1783080"/>
          </a:xfrm>
          <a:prstGeom prst="rect">
            <a:avLst/>
          </a:prstGeom>
        </p:spPr>
      </p:pic>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8"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chemeClr val="accent2"/>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chemeClr val="accent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chemeClr val="accent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chemeClr val="accent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chemeClr val="accent2"/>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chemeClr val="accent2"/>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accent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5" name="Afbeelding 4" descr="RO_BZK_Logo_2_RGB_diap_de.png"/>
          <p:cNvPicPr>
            <a:picLocks noChangeAspect="1"/>
          </p:cNvPicPr>
          <p:nvPr userDrawn="1"/>
        </p:nvPicPr>
        <p:blipFill>
          <a:blip r:embed="rId2" cstate="print"/>
          <a:stretch>
            <a:fillRect/>
          </a:stretch>
        </p:blipFill>
        <p:spPr>
          <a:xfrm>
            <a:off x="0" y="0"/>
            <a:ext cx="12192000" cy="1783080"/>
          </a:xfrm>
          <a:prstGeom prst="rect">
            <a:avLst/>
          </a:prstGeom>
        </p:spPr>
      </p:pic>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7"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de.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a:t>Klik om de stijl te bewerken</a:t>
            </a:r>
            <a:endParaRPr lang="nl-NL" dirty="0"/>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r>
              <a:rPr lang="nl-NL"/>
              <a:t>27 februari 2017 | Voettekst</a:t>
            </a:r>
            <a:endParaRPr lang="nl-NL" dirty="0"/>
          </a:p>
        </p:txBody>
      </p:sp>
      <p:pic>
        <p:nvPicPr>
          <p:cNvPr id="12" name="Afbeelding 11"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rgbClr val="D52A1C"/>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chemeClr val="accent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rgbClr val="D52A1C"/>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rgbClr val="D52A1C"/>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rgbClr val="D52A1C"/>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rgbClr val="D52A1C"/>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rgbClr val="D52A1C"/>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rgbClr val="D52A1C"/>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rgbClr val="D52A1C"/>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hasCustomPrompt="1"/>
          </p:nvPr>
        </p:nvSpPr>
        <p:spPr>
          <a:xfrm>
            <a:off x="6554588" y="1052513"/>
            <a:ext cx="5004000" cy="5168900"/>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a:t>Klik om de stijl te bewerken</a:t>
            </a:r>
            <a:endParaRPr lang="nl-NL" dirty="0"/>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a:solidFill>
                  <a:schemeClr val="tx2"/>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70C39E7E-B30A-4BEB-8CB8-A2DF389F666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chemeClr val="accent2"/>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strike="noStrik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chemeClr val="accent2"/>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chemeClr val="accent2"/>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chemeClr val="accent2"/>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chemeClr val="accent2"/>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chemeClr val="accent2"/>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fbeelding horizontaal wit titel">
    <p:bg>
      <p:bgRef idx="1001">
        <a:schemeClr val="bg1"/>
      </p:bgRef>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6823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36823" y="3430587"/>
                </a:lnTo>
                <a:lnTo>
                  <a:pt x="5862000" y="3430587"/>
                </a:lnTo>
                <a:lnTo>
                  <a:pt x="5862000" y="3430587"/>
                </a:lnTo>
                <a:lnTo>
                  <a:pt x="0" y="3430587"/>
                </a:lnTo>
                <a:lnTo>
                  <a:pt x="0" y="0"/>
                </a:lnTo>
                <a:close/>
              </a:path>
            </a:pathLst>
          </a:custGeom>
          <a:solidFill>
            <a:schemeClr val="tx1">
              <a:alpha val="10000"/>
            </a:schemeClr>
          </a:solidFill>
        </p:spPr>
        <p:txBody>
          <a:bodyPr wrap="square" lIns="612000">
            <a:noAutofit/>
          </a:bodyPr>
          <a:lstStyle/>
          <a:p>
            <a:r>
              <a:rPr lang="nl-NL"/>
              <a:t>Klik op het pictogram als u een afbeelding wilt toevoegen</a:t>
            </a:r>
          </a:p>
        </p:txBody>
      </p:sp>
      <p:sp>
        <p:nvSpPr>
          <p:cNvPr id="9" name="Titel 8"/>
          <p:cNvSpPr>
            <a:spLocks noGrp="1"/>
          </p:cNvSpPr>
          <p:nvPr>
            <p:ph type="title"/>
          </p:nvPr>
        </p:nvSpPr>
        <p:spPr>
          <a:xfrm>
            <a:off x="634206" y="1051200"/>
            <a:ext cx="10924382" cy="946800"/>
          </a:xfrm>
        </p:spPr>
        <p:txBody>
          <a:bodyPr/>
          <a:lstStyle/>
          <a:p>
            <a:r>
              <a:rPr lang="nl-NL"/>
              <a:t>Klik om de stijl te bewerken</a:t>
            </a:r>
            <a:endParaRPr lang="nl-NL" dirty="0"/>
          </a:p>
        </p:txBody>
      </p:sp>
      <p:sp>
        <p:nvSpPr>
          <p:cNvPr id="7" name="Tijdelijke aanduiding voor dianummer 6"/>
          <p:cNvSpPr>
            <a:spLocks noGrp="1"/>
          </p:cNvSpPr>
          <p:nvPr>
            <p:ph type="sldNum" sz="quarter" idx="17"/>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50480462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fbeelding">
    <p:bg>
      <p:bgPr>
        <a:solidFill>
          <a:schemeClr val="bg1"/>
        </a:solidFill>
        <a:effectLst/>
      </p:bgPr>
    </p:bg>
    <p:spTree>
      <p:nvGrpSpPr>
        <p:cNvPr id="1" name=""/>
        <p:cNvGrpSpPr/>
        <p:nvPr/>
      </p:nvGrpSpPr>
      <p:grpSpPr>
        <a:xfrm>
          <a:off x="0" y="0"/>
          <a:ext cx="0" cy="0"/>
          <a:chOff x="0" y="0"/>
          <a:chExt cx="0" cy="0"/>
        </a:xfrm>
      </p:grpSpPr>
      <p:sp>
        <p:nvSpPr>
          <p:cNvPr id="4"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19867795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bg>
      <p:bgPr>
        <a:solidFill>
          <a:schemeClr val="bg1"/>
        </a:solidFill>
        <a:effectLst/>
      </p:bgPr>
    </p:bg>
    <p:spTree>
      <p:nvGrpSpPr>
        <p:cNvPr id="1" name=""/>
        <p:cNvGrpSpPr/>
        <p:nvPr/>
      </p:nvGrpSpPr>
      <p:grpSpPr>
        <a:xfrm>
          <a:off x="0" y="0"/>
          <a:ext cx="0" cy="0"/>
          <a:chOff x="0" y="0"/>
          <a:chExt cx="0" cy="0"/>
        </a:xfrm>
      </p:grpSpPr>
      <p:sp>
        <p:nvSpPr>
          <p:cNvPr id="6" name="Tijdelijke aanduiding voor afbeelding 11"/>
          <p:cNvSpPr>
            <a:spLocks noGrp="1"/>
          </p:cNvSpPr>
          <p:nvPr>
            <p:ph type="pic" sz="quarter" idx="14"/>
          </p:nvPr>
        </p:nvSpPr>
        <p:spPr>
          <a:xfrm>
            <a:off x="0" y="1"/>
            <a:ext cx="12192000" cy="6858000"/>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3427413 h 6858000"/>
              <a:gd name="connsiteX8" fmla="*/ 0 w 12192000"/>
              <a:gd name="connsiteY8" fmla="*/ 0 h 6858000"/>
              <a:gd name="connsiteX0" fmla="*/ 0 w 12192000"/>
              <a:gd name="connsiteY0" fmla="*/ 0 h 6858000"/>
              <a:gd name="connsiteX1" fmla="*/ 5862638 w 12192000"/>
              <a:gd name="connsiteY1" fmla="*/ 0 h 6858000"/>
              <a:gd name="connsiteX2" fmla="*/ 5862638 w 12192000"/>
              <a:gd name="connsiteY2" fmla="*/ 709613 h 6858000"/>
              <a:gd name="connsiteX3" fmla="*/ 6329363 w 12192000"/>
              <a:gd name="connsiteY3" fmla="*/ 709613 h 6858000"/>
              <a:gd name="connsiteX4" fmla="*/ 6329363 w 12192000"/>
              <a:gd name="connsiteY4" fmla="*/ 0 h 6858000"/>
              <a:gd name="connsiteX5" fmla="*/ 12192000 w 12192000"/>
              <a:gd name="connsiteY5" fmla="*/ 0 h 6858000"/>
              <a:gd name="connsiteX6" fmla="*/ 12192000 w 12192000"/>
              <a:gd name="connsiteY6" fmla="*/ 6858000 h 6858000"/>
              <a:gd name="connsiteX7" fmla="*/ 0 w 12192000"/>
              <a:gd name="connsiteY7" fmla="*/ 6857999 h 6858000"/>
              <a:gd name="connsiteX8" fmla="*/ 0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5862638" y="0"/>
                </a:lnTo>
                <a:lnTo>
                  <a:pt x="5862638" y="709613"/>
                </a:lnTo>
                <a:lnTo>
                  <a:pt x="6329363" y="709613"/>
                </a:lnTo>
                <a:lnTo>
                  <a:pt x="6329363" y="0"/>
                </a:lnTo>
                <a:lnTo>
                  <a:pt x="12192000" y="0"/>
                </a:lnTo>
                <a:lnTo>
                  <a:pt x="12192000" y="6858000"/>
                </a:lnTo>
                <a:lnTo>
                  <a:pt x="0" y="6857999"/>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
        <p:nvSpPr>
          <p:cNvPr id="5" name="Titel 4"/>
          <p:cNvSpPr>
            <a:spLocks noGrp="1"/>
          </p:cNvSpPr>
          <p:nvPr>
            <p:ph type="title"/>
          </p:nvPr>
        </p:nvSpPr>
        <p:spPr>
          <a:xfrm>
            <a:off x="0" y="5153776"/>
            <a:ext cx="12192000" cy="576000"/>
          </a:xfrm>
          <a:solidFill>
            <a:schemeClr val="accent2"/>
          </a:solidFill>
        </p:spPr>
        <p:txBody>
          <a:bodyPr lIns="756000" anchor="ctr" anchorCtr="0">
            <a:noAutofit/>
          </a:bodyPr>
          <a:lstStyle>
            <a:lvl1pPr algn="l">
              <a:defRPr sz="32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sz="quarter" idx="10"/>
          </p:nvPr>
        </p:nvSpPr>
        <p:spPr>
          <a:xfrm>
            <a:off x="0" y="5825413"/>
            <a:ext cx="12192000" cy="396000"/>
          </a:xfrm>
          <a:solidFill>
            <a:schemeClr val="bg1"/>
          </a:solidFill>
        </p:spPr>
        <p:txBody>
          <a:bodyPr lIns="756000" anchor="ctr" anchorCtr="0">
            <a:normAutofit/>
          </a:bodyPr>
          <a:lstStyle>
            <a:lvl1pPr marL="0" indent="0">
              <a:buNone/>
              <a:defRPr sz="2000" i="0">
                <a:solidFill>
                  <a:schemeClr val="tx1"/>
                </a:solidFill>
              </a:defRPr>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Tree>
    <p:extLst>
      <p:ext uri="{BB962C8B-B14F-4D97-AF65-F5344CB8AC3E}">
        <p14:creationId xmlns:p14="http://schemas.microsoft.com/office/powerpoint/2010/main" val="992402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el/grafiek">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endParaRPr lang="nl-NL" dirty="0"/>
          </a:p>
        </p:txBody>
      </p:sp>
      <p:sp>
        <p:nvSpPr>
          <p:cNvPr id="3" name="Tijdelijke aanduiding voor inhoud 2"/>
          <p:cNvSpPr>
            <a:spLocks noGrp="1"/>
          </p:cNvSpPr>
          <p:nvPr>
            <p:ph sz="quarter" idx="13" hasCustomPrompt="1"/>
          </p:nvPr>
        </p:nvSpPr>
        <p:spPr>
          <a:xfrm>
            <a:off x="635000" y="2276475"/>
            <a:ext cx="10923588"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2" name="Tijdelijke aanduiding voor dianummer 11"/>
          <p:cNvSpPr>
            <a:spLocks noGrp="1"/>
          </p:cNvSpPr>
          <p:nvPr>
            <p:ph type="sldNum" sz="quarter" idx="16"/>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590003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el/grafiek met bijschrift">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a:t>Klik om de stijl te bewerken</a:t>
            </a:r>
          </a:p>
        </p:txBody>
      </p:sp>
      <p:sp>
        <p:nvSpPr>
          <p:cNvPr id="3" name="Tijdelijke aanduiding voor tekst 2"/>
          <p:cNvSpPr>
            <a:spLocks noGrp="1"/>
          </p:cNvSpPr>
          <p:nvPr>
            <p:ph type="body" sz="quarter" idx="14"/>
          </p:nvPr>
        </p:nvSpPr>
        <p:spPr>
          <a:xfrm>
            <a:off x="7958859" y="2276475"/>
            <a:ext cx="3600000" cy="3937000"/>
          </a:xfrm>
        </p:spPr>
        <p:txBody>
          <a:bodyPr/>
          <a:lstStyle>
            <a:lvl1pPr marL="0" indent="0">
              <a:buNone/>
              <a:defRPr sz="2000"/>
            </a:lvl1pPr>
            <a:lvl2pPr marL="313200" indent="0">
              <a:buNone/>
              <a:defRPr sz="1800"/>
            </a:lvl2pPr>
            <a:lvl3pPr marL="630000" indent="0">
              <a:buNone/>
              <a:defRPr sz="1600"/>
            </a:lvl3pPr>
            <a:lvl4pPr marL="943200" indent="0">
              <a:buNone/>
              <a:defRPr sz="1600"/>
            </a:lvl4pPr>
            <a:lvl5pPr marL="1260000" indent="0">
              <a:buNone/>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inhoud 8"/>
          <p:cNvSpPr>
            <a:spLocks noGrp="1"/>
          </p:cNvSpPr>
          <p:nvPr>
            <p:ph sz="quarter" idx="15" hasCustomPrompt="1"/>
          </p:nvPr>
        </p:nvSpPr>
        <p:spPr>
          <a:xfrm>
            <a:off x="635000" y="2276475"/>
            <a:ext cx="7178964"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dianummer 12"/>
          <p:cNvSpPr>
            <a:spLocks noGrp="1"/>
          </p:cNvSpPr>
          <p:nvPr>
            <p:ph type="sldNum" sz="quarter" idx="18"/>
          </p:nvPr>
        </p:nvSpPr>
        <p:spPr/>
        <p:txBody>
          <a:bodyPr/>
          <a:lstStyle/>
          <a:p>
            <a:fld id="{10A0A6AF-03C5-477E-939A-E28F7E7F05EA}" type="slidenum">
              <a:rPr lang="nl-NL" smtClean="0"/>
              <a:pPr/>
              <a:t>‹nr.›</a:t>
            </a:fld>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2086888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el/grafiek verticaal">
    <p:spTree>
      <p:nvGrpSpPr>
        <p:cNvPr id="1" name=""/>
        <p:cNvGrpSpPr/>
        <p:nvPr/>
      </p:nvGrpSpPr>
      <p:grpSpPr>
        <a:xfrm>
          <a:off x="0" y="0"/>
          <a:ext cx="0" cy="0"/>
          <a:chOff x="0" y="0"/>
          <a:chExt cx="0" cy="0"/>
        </a:xfrm>
      </p:grpSpPr>
      <p:sp>
        <p:nvSpPr>
          <p:cNvPr id="7" name="Rechthoek 6"/>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4"/>
          </p:nvPr>
        </p:nvSpPr>
        <p:spPr>
          <a:xfrm>
            <a:off x="6550024" y="2289599"/>
            <a:ext cx="5004000" cy="3931813"/>
          </a:xfrm>
        </p:spPr>
        <p:txBody>
          <a:bodyPr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550024" y="1051200"/>
            <a:ext cx="5004000" cy="948047"/>
          </a:xfrm>
        </p:spPr>
        <p:txBody>
          <a:bodyPr/>
          <a:lstStyle>
            <a:lvl1pPr>
              <a:defRPr>
                <a:solidFill>
                  <a:schemeClr val="bg1"/>
                </a:solidFill>
              </a:defRPr>
            </a:lvl1pPr>
          </a:lstStyle>
          <a:p>
            <a:r>
              <a:rPr lang="nl-NL" dirty="0"/>
              <a:t>Klik om de stijl te bewerken</a:t>
            </a:r>
          </a:p>
        </p:txBody>
      </p:sp>
      <p:sp>
        <p:nvSpPr>
          <p:cNvPr id="9" name="Tijdelijke aanduiding voor inhoud 8"/>
          <p:cNvSpPr>
            <a:spLocks noGrp="1"/>
          </p:cNvSpPr>
          <p:nvPr>
            <p:ph sz="quarter" idx="19" hasCustomPrompt="1"/>
          </p:nvPr>
        </p:nvSpPr>
        <p:spPr>
          <a:xfrm>
            <a:off x="635000" y="1066799"/>
            <a:ext cx="5003800" cy="5154613"/>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3"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0444380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BC202EE1-32A0-4EA9-A629-9F30F6C31AA8}"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ontact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1875617"/>
            <a:ext cx="10923588" cy="1551796"/>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5156753" y="3846022"/>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5156753" y="4639509"/>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5156753" y="5405528"/>
            <a:ext cx="4680000"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454478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454478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454478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8280097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ntact B">
    <p:spTree>
      <p:nvGrpSpPr>
        <p:cNvPr id="1" name=""/>
        <p:cNvGrpSpPr/>
        <p:nvPr/>
      </p:nvGrpSpPr>
      <p:grpSpPr>
        <a:xfrm>
          <a:off x="0" y="0"/>
          <a:ext cx="0" cy="0"/>
          <a:chOff x="0" y="0"/>
          <a:chExt cx="0" cy="0"/>
        </a:xfrm>
      </p:grpSpPr>
      <p:sp>
        <p:nvSpPr>
          <p:cNvPr id="6" name="Rechthoek 5"/>
          <p:cNvSpPr/>
          <p:nvPr userDrawn="1"/>
        </p:nvSpPr>
        <p:spPr>
          <a:xfrm>
            <a:off x="0" y="-1"/>
            <a:ext cx="6096000"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hasCustomPrompt="1"/>
          </p:nvPr>
        </p:nvSpPr>
        <p:spPr>
          <a:xfrm>
            <a:off x="635000" y="2565400"/>
            <a:ext cx="5003800" cy="1727200"/>
          </a:xfrm>
        </p:spPr>
        <p:txBody>
          <a:bodyPr anchor="t" anchorCtr="0">
            <a:normAutofit/>
          </a:bodyPr>
          <a:lstStyle>
            <a:lvl1pPr>
              <a:defRPr sz="4800">
                <a:solidFill>
                  <a:schemeClr val="bg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7176285" y="2286000"/>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7176285" y="3079487"/>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7176285" y="3845506"/>
            <a:ext cx="4382303" cy="691884"/>
          </a:xfrm>
        </p:spPr>
        <p:txBody>
          <a:bodyPr numCol="1" spcCol="180000" anchor="ctr" anchorCtr="0">
            <a:normAutofit/>
          </a:bodyPr>
          <a:lstStyle>
            <a:lvl1pPr marL="0" indent="0">
              <a:buNone/>
              <a:defRPr sz="2000" i="0" baseline="0">
                <a:solidFill>
                  <a:schemeClr val="accent2"/>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6564313" y="2361344"/>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6564313" y="3147360"/>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6564313" y="3920850"/>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9" name="Tijdelijke aanduiding voor dianummer 8"/>
          <p:cNvSpPr>
            <a:spLocks noGrp="1"/>
          </p:cNvSpPr>
          <p:nvPr>
            <p:ph type="sldNum" sz="quarter" idx="24"/>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3" name="Afbeelding 12"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3513320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ntact C">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35000" y="1875617"/>
            <a:ext cx="10923588" cy="1551795"/>
          </a:xfrm>
        </p:spPr>
        <p:txBody>
          <a:bodyPr anchor="t" anchorCtr="0">
            <a:normAutofit/>
          </a:bodyPr>
          <a:lstStyle>
            <a:lvl1pPr>
              <a:defRPr sz="4800">
                <a:solidFill>
                  <a:schemeClr val="tx1"/>
                </a:solidFill>
              </a:defRPr>
            </a:lvl1pPr>
          </a:lstStyle>
          <a:p>
            <a:r>
              <a:rPr lang="nl-NL" dirty="0"/>
              <a:t>Typ een afsluitende zin</a:t>
            </a:r>
          </a:p>
        </p:txBody>
      </p:sp>
      <p:sp>
        <p:nvSpPr>
          <p:cNvPr id="18" name="Tijdelijke aanduiding voor tekst 13"/>
          <p:cNvSpPr>
            <a:spLocks noGrp="1"/>
          </p:cNvSpPr>
          <p:nvPr>
            <p:ph type="body" sz="quarter" idx="13" hasCustomPrompt="1"/>
          </p:nvPr>
        </p:nvSpPr>
        <p:spPr>
          <a:xfrm>
            <a:off x="4224313" y="3846022"/>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19" name="Tijdelijke aanduiding voor tekst 13"/>
          <p:cNvSpPr>
            <a:spLocks noGrp="1"/>
          </p:cNvSpPr>
          <p:nvPr>
            <p:ph type="body" sz="quarter" idx="17" hasCustomPrompt="1"/>
          </p:nvPr>
        </p:nvSpPr>
        <p:spPr>
          <a:xfrm>
            <a:off x="4224313" y="4639509"/>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0" name="Tijdelijke aanduiding voor tekst 13"/>
          <p:cNvSpPr>
            <a:spLocks noGrp="1"/>
          </p:cNvSpPr>
          <p:nvPr>
            <p:ph type="body" sz="quarter" idx="18" hasCustomPrompt="1"/>
          </p:nvPr>
        </p:nvSpPr>
        <p:spPr>
          <a:xfrm>
            <a:off x="4224313" y="5405528"/>
            <a:ext cx="4680000" cy="691884"/>
          </a:xfrm>
        </p:spPr>
        <p:txBody>
          <a:bodyPr numCol="1" spcCol="180000" anchor="ctr" anchorCtr="0">
            <a:normAutofit/>
          </a:bodyPr>
          <a:lstStyle>
            <a:lvl1pPr marL="0" indent="0">
              <a:buNone/>
              <a:defRPr sz="2000" i="0" baseline="0">
                <a:solidFill>
                  <a:schemeClr val="tx1"/>
                </a:solidFill>
              </a:defRPr>
            </a:lvl1pPr>
          </a:lstStyle>
          <a:p>
            <a:pPr lvl="0"/>
            <a:r>
              <a:rPr lang="nl-NL" dirty="0"/>
              <a:t>Klik om de tekststijl van het model te bewerken</a:t>
            </a:r>
          </a:p>
        </p:txBody>
      </p:sp>
      <p:sp>
        <p:nvSpPr>
          <p:cNvPr id="21" name="Tijdelijke aanduiding voor afbeelding 3"/>
          <p:cNvSpPr>
            <a:spLocks noGrp="1" noChangeAspect="1"/>
          </p:cNvSpPr>
          <p:nvPr>
            <p:ph type="pic" sz="quarter" idx="19"/>
          </p:nvPr>
        </p:nvSpPr>
        <p:spPr>
          <a:xfrm>
            <a:off x="3612341" y="3921366"/>
            <a:ext cx="541203" cy="540000"/>
          </a:xfrm>
          <a:blipFill>
            <a:blip r:embed="rId2"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2" name="Tijdelijke aanduiding voor afbeelding 3"/>
          <p:cNvSpPr>
            <a:spLocks noGrp="1" noChangeAspect="1"/>
          </p:cNvSpPr>
          <p:nvPr>
            <p:ph type="pic" sz="quarter" idx="20"/>
          </p:nvPr>
        </p:nvSpPr>
        <p:spPr>
          <a:xfrm>
            <a:off x="3612341" y="4707382"/>
            <a:ext cx="541203" cy="540000"/>
          </a:xfrm>
          <a:blipFill>
            <a:blip r:embed="rId3"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23" name="Tijdelijke aanduiding voor afbeelding 3"/>
          <p:cNvSpPr>
            <a:spLocks noGrp="1" noChangeAspect="1"/>
          </p:cNvSpPr>
          <p:nvPr>
            <p:ph type="pic" sz="quarter" idx="21"/>
          </p:nvPr>
        </p:nvSpPr>
        <p:spPr>
          <a:xfrm>
            <a:off x="3612341" y="5480872"/>
            <a:ext cx="541203" cy="540000"/>
          </a:xfrm>
          <a:blipFill>
            <a:blip r:embed="rId4" cstate="print"/>
            <a:stretch>
              <a:fillRect/>
            </a:stretch>
          </a:blipFill>
        </p:spPr>
        <p:txBody>
          <a:bodyPr>
            <a:normAutofit/>
          </a:bodyPr>
          <a:lstStyle>
            <a:lvl1pPr marL="0" indent="0" algn="ctr">
              <a:buNone/>
              <a:defRPr sz="100">
                <a:solidFill>
                  <a:schemeClr val="bg1"/>
                </a:solidFill>
              </a:defRPr>
            </a:lvl1pPr>
          </a:lstStyle>
          <a:p>
            <a:r>
              <a:rPr lang="nl-NL"/>
              <a:t>Klik op het pictogram als u een afbeelding wilt toevoegen</a:t>
            </a:r>
            <a:endParaRPr lang="nl-NL" dirty="0"/>
          </a:p>
        </p:txBody>
      </p:sp>
      <p:sp>
        <p:nvSpPr>
          <p:cNvPr id="8" name="Tijdelijke aanduiding voor dianummer 7"/>
          <p:cNvSpPr>
            <a:spLocks noGrp="1"/>
          </p:cNvSpPr>
          <p:nvPr>
            <p:ph type="sldNum" sz="quarter" idx="24"/>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x_BEELDMERK_Logo_2_RGB_pos-op-wit.png"/>
          <p:cNvPicPr>
            <a:picLocks noChangeAspect="1"/>
          </p:cNvPicPr>
          <p:nvPr userDrawn="1"/>
        </p:nvPicPr>
        <p:blipFill>
          <a:blip r:embed="rId5"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417783838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554588" y="1882800"/>
            <a:ext cx="5004000" cy="2336400"/>
          </a:xfrm>
        </p:spPr>
        <p:txBody>
          <a:bodyPr tIns="90000" bIns="90000" anchor="t">
            <a:normAutofit/>
          </a:bodyPr>
          <a:lstStyle>
            <a:lvl1pPr algn="l">
              <a:defRPr sz="3600">
                <a:solidFill>
                  <a:schemeClr val="tx1"/>
                </a:solidFill>
              </a:defRPr>
            </a:lvl1pPr>
          </a:lstStyle>
          <a:p>
            <a:r>
              <a:rPr lang="nl-NL" dirty="0"/>
              <a:t>Klik om de stijl te bewerken</a:t>
            </a:r>
          </a:p>
        </p:txBody>
      </p:sp>
      <p:sp>
        <p:nvSpPr>
          <p:cNvPr id="3" name="Ondertitel 2"/>
          <p:cNvSpPr>
            <a:spLocks noGrp="1"/>
          </p:cNvSpPr>
          <p:nvPr>
            <p:ph type="subTitle" idx="1"/>
          </p:nvPr>
        </p:nvSpPr>
        <p:spPr>
          <a:xfrm>
            <a:off x="6554588" y="4215600"/>
            <a:ext cx="5004000" cy="1339200"/>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pic>
        <p:nvPicPr>
          <p:cNvPr id="7" name="Afbeelding 6" descr="RO_BZK_Logo_2_RGB_diap_nl.png"/>
          <p:cNvPicPr>
            <a:picLocks noChangeAspect="1"/>
          </p:cNvPicPr>
          <p:nvPr userDrawn="1"/>
        </p:nvPicPr>
        <p:blipFill>
          <a:blip r:embed="rId2" cstate="print"/>
          <a:stretch>
            <a:fillRect/>
          </a:stretch>
        </p:blipFill>
        <p:spPr>
          <a:xfrm>
            <a:off x="0" y="0"/>
            <a:ext cx="12192000" cy="1783080"/>
          </a:xfrm>
          <a:prstGeom prst="rect">
            <a:avLst/>
          </a:prstGeom>
        </p:spPr>
      </p:pic>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5B6AAF2B-AF0B-4194-B5A9-FCA7BFB44B8C}" type="datetime4">
              <a:rPr lang="nl-NL" smtClean="0"/>
              <a:pPr/>
              <a:t>13 december 2024</a:t>
            </a:fld>
            <a:r>
              <a:rPr lang="en-US" dirty="0"/>
              <a:t> | </a:t>
            </a:r>
            <a:r>
              <a:rPr lang="en-US" dirty="0" err="1"/>
              <a:t>Voettekst</a:t>
            </a:r>
            <a:endParaRPr lang="nl-NL" dirty="0"/>
          </a:p>
        </p:txBody>
      </p:sp>
      <p:sp>
        <p:nvSpPr>
          <p:cNvPr id="6" name="Tijdelijke aanduiding voor dianummer 10"/>
          <p:cNvSpPr>
            <a:spLocks noGrp="1"/>
          </p:cNvSpPr>
          <p:nvPr>
            <p:ph type="sldNum" sz="quarter" idx="12"/>
          </p:nvPr>
        </p:nvSpPr>
        <p:spPr>
          <a:xfrm>
            <a:off x="6553199" y="6221413"/>
            <a:ext cx="5005389" cy="322075"/>
          </a:xfrm>
        </p:spPr>
        <p:txBody>
          <a:bodyPr/>
          <a:lstStyle>
            <a:lvl1pPr>
              <a:defRPr>
                <a:solidFill>
                  <a:schemeClr val="tx2"/>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1808773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dia afbeelding verticaal">
    <p:spTree>
      <p:nvGrpSpPr>
        <p:cNvPr id="1" name=""/>
        <p:cNvGrpSpPr/>
        <p:nvPr/>
      </p:nvGrpSpPr>
      <p:grpSpPr>
        <a:xfrm>
          <a:off x="0" y="0"/>
          <a:ext cx="0" cy="0"/>
          <a:chOff x="0" y="0"/>
          <a:chExt cx="0" cy="0"/>
        </a:xfrm>
      </p:grpSpPr>
      <p:sp>
        <p:nvSpPr>
          <p:cNvPr id="32" name="Tijdelijke aanduiding voor afbeelding 31"/>
          <p:cNvSpPr>
            <a:spLocks noGrp="1"/>
          </p:cNvSpPr>
          <p:nvPr>
            <p:ph type="pic" sz="quarter" idx="22"/>
          </p:nvPr>
        </p:nvSpPr>
        <p:spPr>
          <a:xfrm>
            <a:off x="-3175" y="0"/>
            <a:ext cx="609917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776763 w 6099175"/>
              <a:gd name="connsiteY1" fmla="*/ 0 h 6858000"/>
              <a:gd name="connsiteX2" fmla="*/ 5782373 w 6099175"/>
              <a:gd name="connsiteY2" fmla="*/ 1161630 h 6858000"/>
              <a:gd name="connsiteX3" fmla="*/ 6099175 w 6099175"/>
              <a:gd name="connsiteY3" fmla="*/ 116163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9175" h="6858000">
                <a:moveTo>
                  <a:pt x="0" y="0"/>
                </a:moveTo>
                <a:lnTo>
                  <a:pt x="5776763" y="0"/>
                </a:lnTo>
                <a:lnTo>
                  <a:pt x="5782373" y="1161630"/>
                </a:lnTo>
                <a:lnTo>
                  <a:pt x="6099175" y="1161630"/>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sp>
        <p:nvSpPr>
          <p:cNvPr id="16" name="Rechthoek 15"/>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Afbeelding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4"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5" name="Tijdelijke aanduiding voor dianummer 14"/>
          <p:cNvSpPr>
            <a:spLocks noGrp="1"/>
          </p:cNvSpPr>
          <p:nvPr>
            <p:ph type="sldNum" sz="quarter" idx="25"/>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7" name="Titel 1"/>
          <p:cNvSpPr>
            <a:spLocks noGrp="1"/>
          </p:cNvSpPr>
          <p:nvPr>
            <p:ph type="ctrTitle"/>
          </p:nvPr>
        </p:nvSpPr>
        <p:spPr>
          <a:xfrm>
            <a:off x="6553200" y="1885467"/>
            <a:ext cx="5004000" cy="233640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18" name="Ondertitel 2"/>
          <p:cNvSpPr>
            <a:spLocks noGrp="1"/>
          </p:cNvSpPr>
          <p:nvPr>
            <p:ph type="subTitle" idx="1"/>
          </p:nvPr>
        </p:nvSpPr>
        <p:spPr>
          <a:xfrm>
            <a:off x="6553200" y="4218267"/>
            <a:ext cx="5004000" cy="1613786"/>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6262234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verticaal">
    <p:spTree>
      <p:nvGrpSpPr>
        <p:cNvPr id="1" name=""/>
        <p:cNvGrpSpPr/>
        <p:nvPr/>
      </p:nvGrpSpPr>
      <p:grpSpPr>
        <a:xfrm>
          <a:off x="0" y="0"/>
          <a:ext cx="0" cy="0"/>
          <a:chOff x="0" y="0"/>
          <a:chExt cx="0" cy="0"/>
        </a:xfrm>
      </p:grpSpPr>
      <p:sp>
        <p:nvSpPr>
          <p:cNvPr id="13" name="Rechthoek 12"/>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Afbeelding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20" name="Tijdelijke aanduiding voor dianummer 19"/>
          <p:cNvSpPr>
            <a:spLocks noGrp="1"/>
          </p:cNvSpPr>
          <p:nvPr>
            <p:ph type="sldNum" sz="quarter" idx="19"/>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24" name="Ondertitel 2"/>
          <p:cNvSpPr>
            <a:spLocks noGrp="1"/>
          </p:cNvSpPr>
          <p:nvPr>
            <p:ph type="subTitle" idx="1"/>
          </p:nvPr>
        </p:nvSpPr>
        <p:spPr>
          <a:xfrm>
            <a:off x="6556176" y="3427413"/>
            <a:ext cx="5004000" cy="2404640"/>
          </a:xfrm>
        </p:spPr>
        <p:txBody>
          <a:bodyPr lIns="104400" tIns="90000" rIns="90000" bIns="4680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25" name="Tijdelijke aanduiding voor tekst 16"/>
          <p:cNvSpPr>
            <a:spLocks noGrp="1"/>
          </p:cNvSpPr>
          <p:nvPr>
            <p:ph type="body" sz="quarter" idx="21" hasCustomPrompt="1"/>
          </p:nvPr>
        </p:nvSpPr>
        <p:spPr>
          <a:xfrm>
            <a:off x="6553200" y="5832053"/>
            <a:ext cx="5004000" cy="389360"/>
          </a:xfrm>
        </p:spPr>
        <p:txBody>
          <a:bodyPr lIns="118800" anchor="b" anchorCtr="0">
            <a:noAutofit/>
          </a:bodyPr>
          <a:lstStyle>
            <a:lvl1pPr marL="0" indent="0">
              <a:buNone/>
              <a:defRPr sz="16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21" name="Titel 1"/>
          <p:cNvSpPr>
            <a:spLocks noGrp="1"/>
          </p:cNvSpPr>
          <p:nvPr>
            <p:ph type="ctrTitle"/>
          </p:nvPr>
        </p:nvSpPr>
        <p:spPr>
          <a:xfrm>
            <a:off x="6554588" y="2024063"/>
            <a:ext cx="5004000" cy="1403350"/>
          </a:xfrm>
        </p:spPr>
        <p:txBody>
          <a:bodyPr tIns="90000" bIns="90000" anchor="t">
            <a:normAutofit/>
          </a:bodyPr>
          <a:lstStyle>
            <a:lvl1pPr algn="l">
              <a:defRPr sz="3600">
                <a:solidFill>
                  <a:schemeClr val="bg1"/>
                </a:solidFill>
              </a:defRPr>
            </a:lvl1pPr>
          </a:lstStyle>
          <a:p>
            <a:r>
              <a:rPr lang="nl-NL" dirty="0"/>
              <a:t>Klik om de stijl te bewerken</a:t>
            </a:r>
          </a:p>
        </p:txBody>
      </p:sp>
      <p:sp>
        <p:nvSpPr>
          <p:cNvPr id="2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0659736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horizontaal">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879600"/>
            <a:ext cx="10923588" cy="1547813"/>
          </a:xfrm>
        </p:spPr>
        <p:txBody>
          <a:bodyPr anchor="t" anchorCtr="0">
            <a:normAutofit/>
          </a:bodyPr>
          <a:lstStyle>
            <a:lvl1pPr>
              <a:defRPr sz="4800">
                <a:solidFill>
                  <a:schemeClr val="bg1"/>
                </a:solidFill>
              </a:defRPr>
            </a:lvl1pPr>
          </a:lstStyle>
          <a:p>
            <a:r>
              <a:rPr lang="nl-NL" dirty="0"/>
              <a:t>Klik om de stijl te bewerken</a:t>
            </a:r>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75" y="0"/>
            <a:ext cx="12198350" cy="1066800"/>
          </a:xfrm>
          <a:prstGeom prst="rect">
            <a:avLst/>
          </a:prstGeom>
        </p:spPr>
      </p:pic>
      <p:sp>
        <p:nvSpPr>
          <p:cNvPr id="17" name="Tijdelijke aanduiding voor dianummer 16"/>
          <p:cNvSpPr>
            <a:spLocks noGrp="1"/>
          </p:cNvSpPr>
          <p:nvPr>
            <p:ph type="sldNum" sz="quarter" idx="16"/>
          </p:nvPr>
        </p:nvSpPr>
        <p:spPr/>
        <p:txBody>
          <a:bodyPr/>
          <a:lstStyle/>
          <a:p>
            <a:fld id="{10A0A6AF-03C5-477E-939A-E28F7E7F05EA}" type="slidenum">
              <a:rPr lang="nl-NL" smtClean="0"/>
              <a:pPr/>
              <a:t>‹nr.›</a:t>
            </a:fld>
            <a:endParaRPr lang="nl-NL" dirty="0"/>
          </a:p>
        </p:txBody>
      </p:sp>
      <p:sp>
        <p:nvSpPr>
          <p:cNvPr id="9" name="Ondertitel 2"/>
          <p:cNvSpPr>
            <a:spLocks noGrp="1"/>
          </p:cNvSpPr>
          <p:nvPr>
            <p:ph type="subTitle" idx="1"/>
          </p:nvPr>
        </p:nvSpPr>
        <p:spPr>
          <a:xfrm>
            <a:off x="635000" y="3749487"/>
            <a:ext cx="10925176" cy="2077232"/>
          </a:xfrm>
        </p:spPr>
        <p:txBody>
          <a:bodyPr lIns="104400" tIns="90000" rIns="90000" bIns="4680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10" name="Tijdelijke aanduiding voor tekst 16"/>
          <p:cNvSpPr>
            <a:spLocks noGrp="1"/>
          </p:cNvSpPr>
          <p:nvPr>
            <p:ph type="body" sz="quarter" idx="10" hasCustomPrompt="1"/>
          </p:nvPr>
        </p:nvSpPr>
        <p:spPr>
          <a:xfrm>
            <a:off x="633412" y="5829386"/>
            <a:ext cx="5005388" cy="389360"/>
          </a:xfrm>
        </p:spPr>
        <p:txBody>
          <a:bodyPr lIns="86400" anchor="b" anchorCtr="0">
            <a:noAutofit/>
          </a:bodyPr>
          <a:lstStyle>
            <a:lvl1pPr marL="0" indent="0" algn="l">
              <a:buNone/>
              <a:defRPr sz="16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nl-NL" dirty="0"/>
              <a:t>Naam spreker</a:t>
            </a:r>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BZK_Logo_2_RGB_diap_nl.png"/>
          <p:cNvPicPr>
            <a:picLocks noChangeAspect="1"/>
          </p:cNvPicPr>
          <p:nvPr userDrawn="1"/>
        </p:nvPicPr>
        <p:blipFill>
          <a:blip r:embed="rId3" cstate="print"/>
          <a:stretch>
            <a:fillRect/>
          </a:stretch>
        </p:blipFill>
        <p:spPr>
          <a:xfrm>
            <a:off x="0" y="0"/>
            <a:ext cx="12192000" cy="1783080"/>
          </a:xfrm>
          <a:prstGeom prst="rect">
            <a:avLst/>
          </a:prstGeom>
        </p:spPr>
      </p:pic>
    </p:spTree>
    <p:extLst>
      <p:ext uri="{BB962C8B-B14F-4D97-AF65-F5344CB8AC3E}">
        <p14:creationId xmlns:p14="http://schemas.microsoft.com/office/powerpoint/2010/main" val="16099450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itel 1"/>
          <p:cNvSpPr>
            <a:spLocks noGrp="1"/>
          </p:cNvSpPr>
          <p:nvPr>
            <p:ph type="title"/>
          </p:nvPr>
        </p:nvSpPr>
        <p:spPr>
          <a:xfrm>
            <a:off x="634999" y="2636838"/>
            <a:ext cx="5003801" cy="1584325"/>
          </a:xfrm>
        </p:spPr>
        <p:txBody>
          <a:bodyPr anchor="t" anchorCtr="0">
            <a:normAutofit/>
          </a:bodyPr>
          <a:lstStyle>
            <a:lvl1pPr algn="r">
              <a:defRPr sz="3600">
                <a:solidFill>
                  <a:schemeClr val="bg1"/>
                </a:solidFill>
              </a:defRPr>
            </a:lvl1pPr>
          </a:lstStyle>
          <a:p>
            <a:r>
              <a:rPr lang="nl-NL" dirty="0"/>
              <a:t>Klik om de stijl te bewerken</a:t>
            </a:r>
          </a:p>
        </p:txBody>
      </p:sp>
      <p:sp>
        <p:nvSpPr>
          <p:cNvPr id="13" name="Tijdelijke aanduiding voor tekst 4"/>
          <p:cNvSpPr>
            <a:spLocks noGrp="1"/>
          </p:cNvSpPr>
          <p:nvPr>
            <p:ph type="body" sz="quarter" idx="15"/>
          </p:nvPr>
        </p:nvSpPr>
        <p:spPr>
          <a:xfrm>
            <a:off x="7791732" y="916926"/>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4" name="Tijdelijke aanduiding voor tekst 4"/>
          <p:cNvSpPr>
            <a:spLocks noGrp="1"/>
          </p:cNvSpPr>
          <p:nvPr>
            <p:ph type="body" sz="quarter" idx="16"/>
          </p:nvPr>
        </p:nvSpPr>
        <p:spPr>
          <a:xfrm>
            <a:off x="7791732" y="2061911"/>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dirty="0"/>
              <a:t>Klik om de modelstijlen te bewerken</a:t>
            </a:r>
          </a:p>
        </p:txBody>
      </p:sp>
      <p:sp>
        <p:nvSpPr>
          <p:cNvPr id="15" name="Tijdelijke aanduiding voor tekst 4"/>
          <p:cNvSpPr>
            <a:spLocks noGrp="1"/>
          </p:cNvSpPr>
          <p:nvPr>
            <p:ph type="body" sz="quarter" idx="17"/>
          </p:nvPr>
        </p:nvSpPr>
        <p:spPr>
          <a:xfrm>
            <a:off x="7791732" y="3211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6" name="Tijdelijke aanduiding voor tekst 4"/>
          <p:cNvSpPr>
            <a:spLocks noGrp="1"/>
          </p:cNvSpPr>
          <p:nvPr>
            <p:ph type="body" sz="quarter" idx="18"/>
          </p:nvPr>
        </p:nvSpPr>
        <p:spPr>
          <a:xfrm>
            <a:off x="7791732" y="43524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7" name="Tijdelijke aanduiding voor tekst 4"/>
          <p:cNvSpPr>
            <a:spLocks noGrp="1"/>
          </p:cNvSpPr>
          <p:nvPr>
            <p:ph type="body" sz="quarter" idx="19"/>
          </p:nvPr>
        </p:nvSpPr>
        <p:spPr>
          <a:xfrm>
            <a:off x="7791732" y="5497200"/>
            <a:ext cx="3766856" cy="817562"/>
          </a:xfrm>
        </p:spPr>
        <p:txBody>
          <a:bodyPr anchor="b" anchorCtr="0">
            <a:normAutofit/>
          </a:bodyPr>
          <a:lstStyle>
            <a:lvl1pPr marL="0" indent="0">
              <a:buNone/>
              <a:defRPr sz="1800"/>
            </a:lvl1pPr>
            <a:lvl2pPr marL="313200" indent="0">
              <a:buNone/>
              <a:defRPr/>
            </a:lvl2pPr>
            <a:lvl3pPr marL="630000" indent="0">
              <a:buNone/>
              <a:defRPr/>
            </a:lvl3pPr>
            <a:lvl4pPr marL="943200" indent="0">
              <a:buNone/>
              <a:defRPr/>
            </a:lvl4pPr>
            <a:lvl5pPr marL="1260000" indent="0">
              <a:buNone/>
              <a:defRPr/>
            </a:lvl5pPr>
          </a:lstStyle>
          <a:p>
            <a:pPr lvl="0"/>
            <a:r>
              <a:rPr lang="nl-NL"/>
              <a:t>Klik om de modelstijlen te bewerken</a:t>
            </a:r>
          </a:p>
        </p:txBody>
      </p:sp>
      <p:sp>
        <p:nvSpPr>
          <p:cNvPr id="18" name="Tijdelijke aanduiding voor dianummer 17"/>
          <p:cNvSpPr>
            <a:spLocks noGrp="1"/>
          </p:cNvSpPr>
          <p:nvPr>
            <p:ph type="sldNum" sz="quarter" idx="22"/>
          </p:nvPr>
        </p:nvSpPr>
        <p:spPr/>
        <p:txBody>
          <a:bodyPr/>
          <a:lstStyle/>
          <a:p>
            <a:fld id="{10A0A6AF-03C5-477E-939A-E28F7E7F05EA}" type="slidenum">
              <a:rPr lang="nl-NL" smtClean="0"/>
              <a:pPr/>
              <a:t>‹nr.›</a:t>
            </a:fld>
            <a:endParaRPr lang="nl-NL" dirty="0"/>
          </a:p>
        </p:txBody>
      </p:sp>
      <p:sp>
        <p:nvSpPr>
          <p:cNvPr id="22" name="Tijdelijke aanduiding voor tekst 2"/>
          <p:cNvSpPr>
            <a:spLocks noGrp="1"/>
          </p:cNvSpPr>
          <p:nvPr>
            <p:ph type="body" sz="quarter" idx="10" hasCustomPrompt="1"/>
          </p:nvPr>
        </p:nvSpPr>
        <p:spPr>
          <a:xfrm>
            <a:off x="6418727" y="998445"/>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3" name="Tijdelijke aanduiding voor tekst 2"/>
          <p:cNvSpPr>
            <a:spLocks noGrp="1"/>
          </p:cNvSpPr>
          <p:nvPr>
            <p:ph type="body" sz="quarter" idx="11" hasCustomPrompt="1"/>
          </p:nvPr>
        </p:nvSpPr>
        <p:spPr>
          <a:xfrm>
            <a:off x="6418727" y="2143674"/>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4" name="Tijdelijke aanduiding voor tekst 2"/>
          <p:cNvSpPr>
            <a:spLocks noGrp="1"/>
          </p:cNvSpPr>
          <p:nvPr>
            <p:ph type="body" sz="quarter" idx="12" hasCustomPrompt="1"/>
          </p:nvPr>
        </p:nvSpPr>
        <p:spPr>
          <a:xfrm>
            <a:off x="6418727" y="3288903"/>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5" name="Tijdelijke aanduiding voor tekst 2"/>
          <p:cNvSpPr>
            <a:spLocks noGrp="1"/>
          </p:cNvSpPr>
          <p:nvPr>
            <p:ph type="body" sz="quarter" idx="13" hasCustomPrompt="1"/>
          </p:nvPr>
        </p:nvSpPr>
        <p:spPr>
          <a:xfrm>
            <a:off x="6418727" y="4434132"/>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6" name="Tijdelijke aanduiding voor tekst 2"/>
          <p:cNvSpPr>
            <a:spLocks noGrp="1"/>
          </p:cNvSpPr>
          <p:nvPr>
            <p:ph type="body" sz="quarter" idx="14" hasCustomPrompt="1"/>
          </p:nvPr>
        </p:nvSpPr>
        <p:spPr>
          <a:xfrm>
            <a:off x="6418727" y="5579361"/>
            <a:ext cx="1373005" cy="817563"/>
          </a:xfrm>
        </p:spPr>
        <p:txBody>
          <a:bodyPr bIns="46800" anchor="b" anchorCtr="0">
            <a:normAutofit/>
          </a:bodyPr>
          <a:lstStyle>
            <a:lvl1pPr marL="0" indent="0" algn="r">
              <a:buNone/>
              <a:defRPr sz="4800" baseline="0">
                <a:solidFill>
                  <a:srgbClr val="D52A1C"/>
                </a:solidFill>
              </a:defRPr>
            </a:lvl1pPr>
          </a:lstStyle>
          <a:p>
            <a:pPr lvl="0"/>
            <a:r>
              <a:rPr lang="nl-NL" dirty="0"/>
              <a:t>#</a:t>
            </a:r>
          </a:p>
        </p:txBody>
      </p:sp>
      <p:sp>
        <p:nvSpPr>
          <p:cNvPr id="2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28" name="Afbeelding 27"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48155229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oudsopgave met afbeelding">
    <p:spTree>
      <p:nvGrpSpPr>
        <p:cNvPr id="1" name=""/>
        <p:cNvGrpSpPr/>
        <p:nvPr/>
      </p:nvGrpSpPr>
      <p:grpSpPr>
        <a:xfrm>
          <a:off x="0" y="0"/>
          <a:ext cx="0" cy="0"/>
          <a:chOff x="0" y="0"/>
          <a:chExt cx="0" cy="0"/>
        </a:xfrm>
      </p:grpSpPr>
      <p:sp>
        <p:nvSpPr>
          <p:cNvPr id="5" name="Rechthoek 4"/>
          <p:cNvSpPr/>
          <p:nvPr userDrawn="1"/>
        </p:nvSpPr>
        <p:spPr>
          <a:xfrm>
            <a:off x="609600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jdelijke aanduiding voor tekst 11"/>
          <p:cNvSpPr>
            <a:spLocks noGrp="1"/>
          </p:cNvSpPr>
          <p:nvPr>
            <p:ph type="body" sz="quarter" idx="13"/>
          </p:nvPr>
        </p:nvSpPr>
        <p:spPr>
          <a:xfrm>
            <a:off x="6553200" y="2289600"/>
            <a:ext cx="5004000" cy="3931813"/>
          </a:xfrm>
        </p:spPr>
        <p:txBody>
          <a:bodyPr/>
          <a:lstStyle>
            <a:lvl1pPr marL="457200" indent="-457200">
              <a:buClr>
                <a:schemeClr val="bg1"/>
              </a:buClr>
              <a:buFont typeface="+mj-lt"/>
              <a:buAutoNum type="arabicPeriod"/>
              <a:defRPr>
                <a:solidFill>
                  <a:schemeClr val="bg1"/>
                </a:solidFill>
              </a:defRPr>
            </a:lvl1pPr>
            <a:lvl2pPr marL="684000" indent="-216000">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Tx/>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tel 5"/>
          <p:cNvSpPr>
            <a:spLocks noGrp="1"/>
          </p:cNvSpPr>
          <p:nvPr>
            <p:ph type="title"/>
          </p:nvPr>
        </p:nvSpPr>
        <p:spPr>
          <a:xfrm>
            <a:off x="6553200" y="1051200"/>
            <a:ext cx="5004000" cy="948047"/>
          </a:xfrm>
        </p:spPr>
        <p:txBody>
          <a:bodyPr/>
          <a:lstStyle>
            <a:lvl1pPr>
              <a:defRPr>
                <a:solidFill>
                  <a:schemeClr val="bg1"/>
                </a:solidFill>
              </a:defRPr>
            </a:lvl1pPr>
          </a:lstStyle>
          <a:p>
            <a:r>
              <a:rPr lang="nl-NL" dirty="0"/>
              <a:t>Klik om de stijl te bewerken</a:t>
            </a:r>
          </a:p>
        </p:txBody>
      </p:sp>
      <p:sp>
        <p:nvSpPr>
          <p:cNvPr id="19" name="Tijdelijke aanduiding voor dianummer 18"/>
          <p:cNvSpPr>
            <a:spLocks noGrp="1"/>
          </p:cNvSpPr>
          <p:nvPr>
            <p:ph type="sldNum" sz="quarter" idx="16"/>
          </p:nvPr>
        </p:nvSpPr>
        <p:spPr/>
        <p:txBody>
          <a:bodyPr/>
          <a:lstStyle>
            <a:lvl1pPr>
              <a:defRPr>
                <a:solidFill>
                  <a:schemeClr val="bg1"/>
                </a:solidFill>
              </a:defRPr>
            </a:lvl1p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r>
              <a:rPr lang="en-US"/>
              <a:t>27 februari 2017 | Voettekst</a:t>
            </a:r>
            <a:endParaRPr lang="nl-NL" dirty="0"/>
          </a:p>
        </p:txBody>
      </p:sp>
      <p:sp>
        <p:nvSpPr>
          <p:cNvPr id="9" name="Tijdelijke aanduiding voor afbeelding 31"/>
          <p:cNvSpPr>
            <a:spLocks noGrp="1"/>
          </p:cNvSpPr>
          <p:nvPr>
            <p:ph type="pic" sz="quarter" idx="22"/>
          </p:nvPr>
        </p:nvSpPr>
        <p:spPr>
          <a:xfrm>
            <a:off x="-3175" y="0"/>
            <a:ext cx="6104785" cy="6858000"/>
          </a:xfrm>
          <a:custGeom>
            <a:avLst/>
            <a:gdLst>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5776595 w 6099175"/>
              <a:gd name="connsiteY5" fmla="*/ 6541200 h 6858000"/>
              <a:gd name="connsiteX6" fmla="*/ 5776595 w 6099175"/>
              <a:gd name="connsiteY6" fmla="*/ 6858000 h 6858000"/>
              <a:gd name="connsiteX7" fmla="*/ 0 w 6099175"/>
              <a:gd name="connsiteY7" fmla="*/ 6858000 h 6858000"/>
              <a:gd name="connsiteX0" fmla="*/ 0 w 6099175"/>
              <a:gd name="connsiteY0" fmla="*/ 0 h 6858000"/>
              <a:gd name="connsiteX1" fmla="*/ 5776763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776763 w 6099175"/>
              <a:gd name="connsiteY2" fmla="*/ 114480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099175"/>
              <a:gd name="connsiteY0" fmla="*/ 0 h 6858000"/>
              <a:gd name="connsiteX1" fmla="*/ 5860910 w 6099175"/>
              <a:gd name="connsiteY1" fmla="*/ 0 h 6858000"/>
              <a:gd name="connsiteX2" fmla="*/ 5855300 w 6099175"/>
              <a:gd name="connsiteY2" fmla="*/ 1150410 h 6858000"/>
              <a:gd name="connsiteX3" fmla="*/ 6099175 w 6099175"/>
              <a:gd name="connsiteY3" fmla="*/ 1144800 h 6858000"/>
              <a:gd name="connsiteX4" fmla="*/ 6099175 w 6099175"/>
              <a:gd name="connsiteY4" fmla="*/ 6541200 h 6858000"/>
              <a:gd name="connsiteX5" fmla="*/ 6094647 w 6099175"/>
              <a:gd name="connsiteY5" fmla="*/ 6858000 h 6858000"/>
              <a:gd name="connsiteX6" fmla="*/ 5776595 w 6099175"/>
              <a:gd name="connsiteY6" fmla="*/ 6858000 h 6858000"/>
              <a:gd name="connsiteX7" fmla="*/ 0 w 6099175"/>
              <a:gd name="connsiteY7" fmla="*/ 6858000 h 6858000"/>
              <a:gd name="connsiteX8" fmla="*/ 0 w 6099175"/>
              <a:gd name="connsiteY8" fmla="*/ 0 h 6858000"/>
              <a:gd name="connsiteX0" fmla="*/ 0 w 6104785"/>
              <a:gd name="connsiteY0" fmla="*/ 0 h 6858000"/>
              <a:gd name="connsiteX1" fmla="*/ 5860910 w 6104785"/>
              <a:gd name="connsiteY1" fmla="*/ 0 h 6858000"/>
              <a:gd name="connsiteX2" fmla="*/ 5855300 w 6104785"/>
              <a:gd name="connsiteY2" fmla="*/ 1150410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1284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1845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 name="connsiteX0" fmla="*/ 0 w 6104785"/>
              <a:gd name="connsiteY0" fmla="*/ 0 h 6858000"/>
              <a:gd name="connsiteX1" fmla="*/ 5860910 w 6104785"/>
              <a:gd name="connsiteY1" fmla="*/ 0 h 6858000"/>
              <a:gd name="connsiteX2" fmla="*/ 5860909 w 6104785"/>
              <a:gd name="connsiteY2" fmla="*/ 701624 h 6858000"/>
              <a:gd name="connsiteX3" fmla="*/ 6104785 w 6104785"/>
              <a:gd name="connsiteY3" fmla="*/ 701625 h 6858000"/>
              <a:gd name="connsiteX4" fmla="*/ 6099175 w 6104785"/>
              <a:gd name="connsiteY4" fmla="*/ 6541200 h 6858000"/>
              <a:gd name="connsiteX5" fmla="*/ 6094647 w 6104785"/>
              <a:gd name="connsiteY5" fmla="*/ 6858000 h 6858000"/>
              <a:gd name="connsiteX6" fmla="*/ 5776595 w 6104785"/>
              <a:gd name="connsiteY6" fmla="*/ 6858000 h 6858000"/>
              <a:gd name="connsiteX7" fmla="*/ 0 w 6104785"/>
              <a:gd name="connsiteY7" fmla="*/ 6858000 h 6858000"/>
              <a:gd name="connsiteX8" fmla="*/ 0 w 610478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4785" h="6858000">
                <a:moveTo>
                  <a:pt x="0" y="0"/>
                </a:moveTo>
                <a:lnTo>
                  <a:pt x="5860910" y="0"/>
                </a:lnTo>
                <a:cubicBezTo>
                  <a:pt x="5860910" y="239485"/>
                  <a:pt x="5860909" y="462139"/>
                  <a:pt x="5860909" y="701624"/>
                </a:cubicBezTo>
                <a:lnTo>
                  <a:pt x="6104785" y="701625"/>
                </a:lnTo>
                <a:lnTo>
                  <a:pt x="6099175" y="6541200"/>
                </a:lnTo>
                <a:cubicBezTo>
                  <a:pt x="6097666" y="6646800"/>
                  <a:pt x="6096156" y="6752400"/>
                  <a:pt x="6094647" y="6858000"/>
                </a:cubicBezTo>
                <a:lnTo>
                  <a:pt x="5776595" y="6858000"/>
                </a:lnTo>
                <a:lnTo>
                  <a:pt x="0" y="6858000"/>
                </a:lnTo>
                <a:lnTo>
                  <a:pt x="0" y="0"/>
                </a:lnTo>
                <a:close/>
              </a:path>
            </a:pathLst>
          </a:custGeom>
          <a:solidFill>
            <a:schemeClr val="bg1">
              <a:lumMod val="85000"/>
            </a:schemeClr>
          </a:solidFill>
        </p:spPr>
        <p:txBody>
          <a:bodyPr wrap="square" lIns="612000" anchor="ctr" anchorCtr="0">
            <a:noAutofit/>
          </a:bodyPr>
          <a:lstStyle/>
          <a:p>
            <a:r>
              <a:rPr lang="nl-NL"/>
              <a:t>Klik op het pictogram als u een afbeelding wilt toevoegen</a:t>
            </a:r>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3" name="Tijdelijke aanduiding voor voettekst 4"/>
          <p:cNvSpPr txBox="1">
            <a:spLocks/>
          </p:cNvSpPr>
          <p:nvPr userDrawn="1"/>
        </p:nvSpPr>
        <p:spPr>
          <a:xfrm>
            <a:off x="633600" y="6220800"/>
            <a:ext cx="5003800" cy="322075"/>
          </a:xfrm>
          <a:prstGeom prst="rect">
            <a:avLst/>
          </a:prstGeom>
        </p:spPr>
        <p:txBody>
          <a:bodyPr vert="horz" lIns="91440" tIns="45720" rIns="91440" bIns="45720" rtlCol="0" anchor="b" anchorCtr="0"/>
          <a:lstStyle>
            <a:lvl1pPr algn="l">
              <a:defRPr sz="105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B6AAF2B-AF0B-4194-B5A9-FCA7BFB44B8C}" type="datetime4">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chemeClr val="bg1"/>
                </a:solidFill>
                <a:effectLst/>
                <a:uLnTx/>
                <a:uFillTx/>
                <a:latin typeface="+mn-lt"/>
                <a:ea typeface="+mn-ea"/>
                <a:cs typeface="+mn-cs"/>
              </a:rPr>
              <a:t> | </a:t>
            </a:r>
            <a:r>
              <a:rPr kumimoji="0" lang="en-US" sz="1050" b="0" i="0" u="none" strike="noStrike" kern="1200" cap="none" spc="0" normalizeH="0" baseline="0" noProof="0" dirty="0" err="1">
                <a:ln>
                  <a:noFill/>
                </a:ln>
                <a:solidFill>
                  <a:schemeClr val="bg1"/>
                </a:solidFill>
                <a:effectLst/>
                <a:uLnTx/>
                <a:uFillTx/>
                <a:latin typeface="+mn-lt"/>
                <a:ea typeface="+mn-ea"/>
                <a:cs typeface="+mn-cs"/>
              </a:rPr>
              <a:t>Voettekst</a:t>
            </a:r>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36944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4999" y="2636837"/>
            <a:ext cx="5003801" cy="1584325"/>
          </a:xfrm>
        </p:spPr>
        <p:txBody>
          <a:bodyPr anchor="t">
            <a:normAutofit/>
          </a:bodyPr>
          <a:lstStyle>
            <a:lvl1pPr algn="r">
              <a:defRPr sz="3600">
                <a:solidFill>
                  <a:schemeClr val="bg1"/>
                </a:solidFill>
              </a:defRPr>
            </a:lvl1pPr>
          </a:lstStyle>
          <a:p>
            <a:r>
              <a:rPr lang="nl-NL" dirty="0"/>
              <a:t>Klik om de stijl te bewerken</a:t>
            </a:r>
          </a:p>
        </p:txBody>
      </p:sp>
      <p:sp>
        <p:nvSpPr>
          <p:cNvPr id="3" name="Tijdelijke aanduiding voor tekst 2"/>
          <p:cNvSpPr>
            <a:spLocks noGrp="1"/>
          </p:cNvSpPr>
          <p:nvPr>
            <p:ph type="body" idx="1"/>
          </p:nvPr>
        </p:nvSpPr>
        <p:spPr>
          <a:xfrm>
            <a:off x="634999" y="4221162"/>
            <a:ext cx="5003801" cy="2000251"/>
          </a:xfrm>
        </p:spPr>
        <p:txBody>
          <a:bodyPr tIns="90000" rIns="100800"/>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de modelstijlen te bewerken</a:t>
            </a:r>
          </a:p>
        </p:txBody>
      </p:sp>
      <p:sp>
        <p:nvSpPr>
          <p:cNvPr id="9" name="Tijdelijke aanduiding voor tekst 8"/>
          <p:cNvSpPr>
            <a:spLocks noGrp="1"/>
          </p:cNvSpPr>
          <p:nvPr>
            <p:ph type="body" sz="quarter" idx="13" hasCustomPrompt="1"/>
          </p:nvPr>
        </p:nvSpPr>
        <p:spPr>
          <a:xfrm>
            <a:off x="634999" y="1171575"/>
            <a:ext cx="5003801" cy="1463674"/>
          </a:xfrm>
        </p:spPr>
        <p:txBody>
          <a:bodyPr rIns="0" anchor="b" anchorCtr="0">
            <a:normAutofit/>
          </a:bodyPr>
          <a:lstStyle>
            <a:lvl1pPr marL="0" indent="0" algn="r">
              <a:buNone/>
              <a:defRPr sz="9600" b="1" i="0">
                <a:solidFill>
                  <a:schemeClr val="bg1"/>
                </a:solidFill>
              </a:defRPr>
            </a:lvl1pPr>
            <a:lvl2pPr marL="313200" indent="0" algn="r">
              <a:buNone/>
              <a:defRPr/>
            </a:lvl2pPr>
            <a:lvl3pPr marL="630000" indent="0" algn="r">
              <a:buNone/>
              <a:defRPr/>
            </a:lvl3pPr>
            <a:lvl4pPr marL="943200" indent="0" algn="r">
              <a:buNone/>
              <a:defRPr/>
            </a:lvl4pPr>
            <a:lvl5pPr marL="1260000" indent="0" algn="r">
              <a:buNone/>
              <a:defRPr/>
            </a:lvl5pPr>
          </a:lstStyle>
          <a:p>
            <a:pPr lvl="0"/>
            <a:r>
              <a:rPr lang="nl-NL" dirty="0"/>
              <a:t>#</a:t>
            </a:r>
          </a:p>
        </p:txBody>
      </p:sp>
      <p:sp>
        <p:nvSpPr>
          <p:cNvPr id="13" name="Tijdelijke aanduiding voor dianummer 12"/>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1" name="Afbeelding 10"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00568830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65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lvl1pPr>
              <a:defRPr baseline="0"/>
            </a:lvl1p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DBA5E0FA-9490-48F2-980B-B1A0CFFB9C0F}"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35000" y="2276475"/>
            <a:ext cx="522605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hasCustomPrompt="1"/>
          </p:nvPr>
        </p:nvSpPr>
        <p:spPr>
          <a:xfrm>
            <a:off x="6553199" y="2276475"/>
            <a:ext cx="5004000" cy="3944938"/>
          </a:xfrm>
        </p:spPr>
        <p:txBody>
          <a:bodyPr/>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6" name="Tijdelijke aanduiding voor dianummer 15"/>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3800174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rgbClr val="D52A1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2" spcCol="468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p:txBody>
          <a:bodyPr/>
          <a:lstStyle/>
          <a:p>
            <a:r>
              <a:rPr lang="nl-NL"/>
              <a:t>Klik om de stijl te bewerken</a:t>
            </a:r>
          </a:p>
        </p:txBody>
      </p:sp>
      <p:sp>
        <p:nvSpPr>
          <p:cNvPr id="15" name="Tijdelijke aanduiding voor dianummer 14"/>
          <p:cNvSpPr>
            <a:spLocks noGrp="1"/>
          </p:cNvSpPr>
          <p:nvPr>
            <p:ph type="sldNum" sz="quarter" idx="12"/>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412921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NL" dirty="0"/>
          </a:p>
        </p:txBody>
      </p:sp>
      <p:sp>
        <p:nvSpPr>
          <p:cNvPr id="14" name="Tijdelijke aanduiding voor dianummer 13"/>
          <p:cNvSpPr>
            <a:spLocks noGrp="1"/>
          </p:cNvSpPr>
          <p:nvPr>
            <p:ph type="sldNum" sz="quarter" idx="12"/>
          </p:nvPr>
        </p:nvSpPr>
        <p:spPr/>
        <p:txBody>
          <a:bodyPr/>
          <a:lstStyle/>
          <a:p>
            <a:fld id="{10A0A6AF-03C5-477E-939A-E28F7E7F05EA}" type="slidenum">
              <a:rPr lang="nl-NL" smtClean="0"/>
              <a:pPr/>
              <a:t>‹nr.›</a:t>
            </a:fld>
            <a:endParaRPr lang="nl-NL" dirty="0"/>
          </a:p>
        </p:txBody>
      </p:sp>
      <p:sp>
        <p:nvSpPr>
          <p:cNvPr id="6"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4279042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13" name="Tijdelijke aanduiding voor dianummer 12"/>
          <p:cNvSpPr>
            <a:spLocks noGrp="1"/>
          </p:cNvSpPr>
          <p:nvPr>
            <p:ph type="sldNum" sz="quarter" idx="12"/>
          </p:nvPr>
        </p:nvSpPr>
        <p:spPr/>
        <p:txBody>
          <a:bodyPr/>
          <a:lstStyle/>
          <a:p>
            <a:fld id="{10A0A6AF-03C5-477E-939A-E28F7E7F05EA}" type="slidenum">
              <a:rPr lang="nl-NL" smtClean="0"/>
              <a:pPr/>
              <a:t>‹nr.›</a:t>
            </a:fld>
            <a:endParaRPr lang="nl-NL" dirty="0"/>
          </a:p>
        </p:txBody>
      </p:sp>
      <p:sp>
        <p:nvSpPr>
          <p:cNvPr id="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90859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3999"/>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10" name="Tijdelijke aanduiding voor inhoud 9"/>
          <p:cNvSpPr>
            <a:spLocks noGrp="1"/>
          </p:cNvSpPr>
          <p:nvPr>
            <p:ph sz="quarter" idx="13"/>
          </p:nvPr>
        </p:nvSpPr>
        <p:spPr>
          <a:xfrm>
            <a:off x="6554588" y="1052513"/>
            <a:ext cx="5004000" cy="5168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3" name="Titel 2"/>
          <p:cNvSpPr>
            <a:spLocks noGrp="1"/>
          </p:cNvSpPr>
          <p:nvPr>
            <p:ph type="title"/>
          </p:nvPr>
        </p:nvSpPr>
        <p:spPr>
          <a:xfrm>
            <a:off x="635000" y="1052513"/>
            <a:ext cx="5003800" cy="948047"/>
          </a:xfrm>
        </p:spPr>
        <p:txBody>
          <a:bodyPr/>
          <a:lstStyle/>
          <a:p>
            <a:r>
              <a:rPr lang="nl-NL"/>
              <a:t>Klik om de stijl te bewerken</a:t>
            </a:r>
            <a:endParaRPr lang="nl-NL" dirty="0"/>
          </a:p>
        </p:txBody>
      </p:sp>
      <p:sp>
        <p:nvSpPr>
          <p:cNvPr id="19" name="Tijdelijke aanduiding voor dianummer 18"/>
          <p:cNvSpPr>
            <a:spLocks noGrp="1"/>
          </p:cNvSpPr>
          <p:nvPr>
            <p:ph type="sldNum" sz="quarter" idx="16"/>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35691357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ote tekst A">
    <p:bg>
      <p:bgPr>
        <a:solidFill>
          <a:srgbClr val="D52A1C"/>
        </a:solidFill>
        <a:effectLst/>
      </p:bgPr>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a:solidFill>
                  <a:schemeClr val="tx1"/>
                </a:solidFill>
              </a:defRPr>
            </a:lvl1pPr>
          </a:lstStyle>
          <a:p>
            <a:r>
              <a:rPr lang="nl-NL" dirty="0"/>
              <a:t>Klik om de stijl te bewerken</a:t>
            </a:r>
          </a:p>
        </p:txBody>
      </p:sp>
      <p:sp>
        <p:nvSpPr>
          <p:cNvPr id="4" name="Ondertitel 2"/>
          <p:cNvSpPr>
            <a:spLocks noGrp="1"/>
          </p:cNvSpPr>
          <p:nvPr>
            <p:ph type="subTitle" idx="1"/>
          </p:nvPr>
        </p:nvSpPr>
        <p:spPr>
          <a:xfrm>
            <a:off x="635000" y="5077315"/>
            <a:ext cx="5461000" cy="1144098"/>
          </a:xfrm>
        </p:spPr>
        <p:txBody>
          <a:bodyPr lIns="162000" tIns="90000" r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 om het opmaakprofiel van de modelondertitel te bewerken</a:t>
            </a:r>
          </a:p>
        </p:txBody>
      </p:sp>
      <p:sp>
        <p:nvSpPr>
          <p:cNvPr id="11" name="Tijdelijke aanduiding voor dianummer 10"/>
          <p:cNvSpPr>
            <a:spLocks noGrp="1"/>
          </p:cNvSpPr>
          <p:nvPr>
            <p:ph type="sldNum" sz="quarter" idx="12"/>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913976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Grote tekst B">
    <p:bg>
      <p:bgRef idx="1001">
        <a:schemeClr val="bg1"/>
      </p:bgRef>
    </p:bg>
    <p:spTree>
      <p:nvGrpSpPr>
        <p:cNvPr id="1" name=""/>
        <p:cNvGrpSpPr/>
        <p:nvPr/>
      </p:nvGrpSpPr>
      <p:grpSpPr>
        <a:xfrm>
          <a:off x="0" y="0"/>
          <a:ext cx="0" cy="0"/>
          <a:chOff x="0" y="0"/>
          <a:chExt cx="0" cy="0"/>
        </a:xfrm>
      </p:grpSpPr>
      <p:sp>
        <p:nvSpPr>
          <p:cNvPr id="20" name="Titel 1"/>
          <p:cNvSpPr>
            <a:spLocks noGrp="1"/>
          </p:cNvSpPr>
          <p:nvPr>
            <p:ph type="title"/>
          </p:nvPr>
        </p:nvSpPr>
        <p:spPr>
          <a:xfrm>
            <a:off x="635000" y="1052514"/>
            <a:ext cx="10923588" cy="4024800"/>
          </a:xfrm>
        </p:spPr>
        <p:txBody>
          <a:bodyPr anchor="t" anchorCtr="0">
            <a:normAutofit/>
          </a:bodyPr>
          <a:lstStyle>
            <a:lvl1pPr algn="l">
              <a:defRPr sz="8000" b="0" baseline="0">
                <a:solidFill>
                  <a:srgbClr val="D52A1C"/>
                </a:solidFill>
              </a:defRPr>
            </a:lvl1pPr>
          </a:lstStyle>
          <a:p>
            <a:r>
              <a:rPr lang="nl-NL" dirty="0"/>
              <a:t>Klik om de stijl te bewerken</a:t>
            </a:r>
          </a:p>
        </p:txBody>
      </p:sp>
      <p:sp>
        <p:nvSpPr>
          <p:cNvPr id="4" name="Ondertitel 2"/>
          <p:cNvSpPr>
            <a:spLocks noGrp="1"/>
          </p:cNvSpPr>
          <p:nvPr>
            <p:ph type="subTitle" idx="1"/>
          </p:nvPr>
        </p:nvSpPr>
        <p:spPr>
          <a:xfrm>
            <a:off x="635000" y="5077314"/>
            <a:ext cx="5461000" cy="1144099"/>
          </a:xfrm>
        </p:spPr>
        <p:txBody>
          <a:bodyPr lIns="162000" tIns="90000">
            <a:normAutofit/>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het opmaakprofiel van de modelondertitel te bewerken</a:t>
            </a:r>
            <a:endParaRPr lang="nl-NL" dirty="0"/>
          </a:p>
        </p:txBody>
      </p:sp>
      <p:sp>
        <p:nvSpPr>
          <p:cNvPr id="8" name="Tijdelijke aanduiding voor dianummer 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872994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65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kstvlak A">
    <p:spTree>
      <p:nvGrpSpPr>
        <p:cNvPr id="1" name=""/>
        <p:cNvGrpSpPr/>
        <p:nvPr/>
      </p:nvGrpSpPr>
      <p:grpSpPr>
        <a:xfrm>
          <a:off x="0" y="0"/>
          <a:ext cx="0" cy="0"/>
          <a:chOff x="0" y="0"/>
          <a:chExt cx="0" cy="0"/>
        </a:xfrm>
      </p:grpSpPr>
      <p:sp>
        <p:nvSpPr>
          <p:cNvPr id="7" name="Rechthoek 6"/>
          <p:cNvSpPr/>
          <p:nvPr userDrawn="1"/>
        </p:nvSpPr>
        <p:spPr>
          <a:xfrm>
            <a:off x="6096000" y="-1588"/>
            <a:ext cx="6096000" cy="6859587"/>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indent="0" algn="l">
              <a:buFont typeface="Arial" charset="0"/>
              <a:buNone/>
            </a:pPr>
            <a:endParaRPr lang="nl-NL" sz="1000">
              <a:solidFill>
                <a:schemeClr val="bg1"/>
              </a:solidFill>
            </a:endParaRPr>
          </a:p>
        </p:txBody>
      </p:sp>
      <p:sp>
        <p:nvSpPr>
          <p:cNvPr id="6" name="Titel 5"/>
          <p:cNvSpPr>
            <a:spLocks noGrp="1"/>
          </p:cNvSpPr>
          <p:nvPr>
            <p:ph type="title"/>
          </p:nvPr>
        </p:nvSpPr>
        <p:spPr>
          <a:xfrm>
            <a:off x="635000" y="2636838"/>
            <a:ext cx="5003799" cy="1584324"/>
          </a:xfrm>
        </p:spPr>
        <p:txBody>
          <a:bodyPr anchor="t" anchorCtr="0"/>
          <a:lstStyle>
            <a:lvl1pPr>
              <a:defRPr sz="4000" baseline="0">
                <a:solidFill>
                  <a:srgbClr val="D52A1C"/>
                </a:solidFill>
              </a:defRPr>
            </a:lvl1pPr>
          </a:lstStyle>
          <a:p>
            <a:r>
              <a:rPr lang="nl-NL" dirty="0"/>
              <a:t>Klik om de stijl te bewerken</a:t>
            </a:r>
          </a:p>
        </p:txBody>
      </p:sp>
      <p:sp>
        <p:nvSpPr>
          <p:cNvPr id="3" name="Tijdelijke aanduiding voor tekst 2"/>
          <p:cNvSpPr>
            <a:spLocks noGrp="1"/>
          </p:cNvSpPr>
          <p:nvPr>
            <p:ph type="body" sz="quarter" idx="10"/>
          </p:nvPr>
        </p:nvSpPr>
        <p:spPr>
          <a:xfrm>
            <a:off x="6554588" y="1066800"/>
            <a:ext cx="5004000" cy="5154613"/>
          </a:xfrm>
        </p:spPr>
        <p:txBody>
          <a:bodyPr anchor="ct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7"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28841814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guide id="3" pos="5609">
          <p15:clr>
            <a:srgbClr val="FBAE40"/>
          </p15:clr>
        </p15:guide>
        <p15:guide id="4" pos="59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kstvlak B">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p:nvPr>
        </p:nvSpPr>
        <p:spPr>
          <a:xfrm>
            <a:off x="634999" y="2636839"/>
            <a:ext cx="5004000" cy="1584324"/>
          </a:xfrm>
        </p:spPr>
        <p:txBody>
          <a:bodyPr anchor="t" anchorCtr="0"/>
          <a:lstStyle>
            <a:lvl1pPr>
              <a:defRPr sz="4000">
                <a:solidFill>
                  <a:schemeClr val="bg1"/>
                </a:solidFill>
              </a:defRPr>
            </a:lvl1pPr>
          </a:lstStyle>
          <a:p>
            <a:r>
              <a:rPr lang="nl-NL" dirty="0"/>
              <a:t>Klik om de stijl te bewerken</a:t>
            </a:r>
          </a:p>
        </p:txBody>
      </p:sp>
      <p:sp>
        <p:nvSpPr>
          <p:cNvPr id="4" name="Tijdelijke aanduiding voor tekst 3"/>
          <p:cNvSpPr>
            <a:spLocks noGrp="1"/>
          </p:cNvSpPr>
          <p:nvPr>
            <p:ph type="body" sz="quarter" idx="10"/>
          </p:nvPr>
        </p:nvSpPr>
        <p:spPr>
          <a:xfrm>
            <a:off x="6553199" y="1052513"/>
            <a:ext cx="5004000" cy="5168900"/>
          </a:xfrm>
        </p:spPr>
        <p:txBody>
          <a:bodyPr anchor="ctr"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5" name="Tijdelijke aanduiding voor dianummer 14"/>
          <p:cNvSpPr>
            <a:spLocks noGrp="1"/>
          </p:cNvSpPr>
          <p:nvPr>
            <p:ph type="sldNum" sz="quarter" idx="13"/>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2" name="Afbeelding 11"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448099553"/>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635001" y="2306037"/>
            <a:ext cx="5004000" cy="648000"/>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hasCustomPrompt="1"/>
          </p:nvPr>
        </p:nvSpPr>
        <p:spPr>
          <a:xfrm>
            <a:off x="635001" y="2953738"/>
            <a:ext cx="5004000"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tekst 4"/>
          <p:cNvSpPr>
            <a:spLocks noGrp="1"/>
          </p:cNvSpPr>
          <p:nvPr>
            <p:ph type="body" sz="quarter" idx="3"/>
          </p:nvPr>
        </p:nvSpPr>
        <p:spPr>
          <a:xfrm>
            <a:off x="6553200" y="2306037"/>
            <a:ext cx="5004000" cy="647228"/>
          </a:xfrm>
          <a:noFill/>
        </p:spPr>
        <p:txBody>
          <a:bodyPr lIns="180000" tIns="180000" rIns="180000" bIns="72000" anchor="b">
            <a:noAutofit/>
          </a:bodyPr>
          <a:lstStyle>
            <a:lvl1pPr marL="0" indent="0">
              <a:buNone/>
              <a:defRPr sz="18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hasCustomPrompt="1"/>
          </p:nvPr>
        </p:nvSpPr>
        <p:spPr>
          <a:xfrm>
            <a:off x="6553200" y="2953738"/>
            <a:ext cx="5005388" cy="3267676"/>
          </a:xfrm>
          <a:noFill/>
        </p:spPr>
        <p:txBody>
          <a:bodyPr lIns="180000" tIns="180000" rIns="180000" bIns="72000"/>
          <a:lstStyle/>
          <a:p>
            <a:pPr lvl="0"/>
            <a:r>
              <a:rPr lang="nl-NL" dirty="0"/>
              <a:t>Klik om tekst of beeld toe te voegen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0" name="Titel 9"/>
          <p:cNvSpPr>
            <a:spLocks noGrp="1"/>
          </p:cNvSpPr>
          <p:nvPr>
            <p:ph type="title"/>
          </p:nvPr>
        </p:nvSpPr>
        <p:spPr/>
        <p:txBody>
          <a:bodyPr/>
          <a:lstStyle/>
          <a:p>
            <a:r>
              <a:rPr lang="nl-NL"/>
              <a:t>Klik om de stijl te bewerken</a:t>
            </a:r>
            <a:endParaRPr lang="nl-NL" dirty="0"/>
          </a:p>
        </p:txBody>
      </p:sp>
      <p:sp>
        <p:nvSpPr>
          <p:cNvPr id="18" name="Tijdelijke aanduiding voor dianummer 17"/>
          <p:cNvSpPr>
            <a:spLocks noGrp="1"/>
          </p:cNvSpPr>
          <p:nvPr>
            <p:ph type="sldNum" sz="quarter" idx="12"/>
          </p:nvPr>
        </p:nvSpPr>
        <p:spPr/>
        <p:txBody>
          <a:bodyPr/>
          <a:lstStyle/>
          <a:p>
            <a:fld id="{10A0A6AF-03C5-477E-939A-E28F7E7F05EA}" type="slidenum">
              <a:rPr lang="nl-NL" smtClean="0"/>
              <a:pPr/>
              <a:t>‹nr.›</a:t>
            </a:fld>
            <a:endParaRPr lang="nl-NL" dirty="0"/>
          </a:p>
        </p:txBody>
      </p:sp>
      <p:sp>
        <p:nvSpPr>
          <p:cNvPr id="11" name="Tijdelijke aanduiding voor voettekst 4"/>
          <p:cNvSpPr>
            <a:spLocks noGrp="1"/>
          </p:cNvSpPr>
          <p:nvPr>
            <p:ph type="ftr" sz="quarter" idx="1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ADCA06F1-BCC8-460B-97C9-DC7CFF7F4338}"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190576183"/>
      </p:ext>
    </p:extLst>
  </p:cSld>
  <p:clrMapOvr>
    <a:masterClrMapping/>
  </p:clrMapOvr>
  <p:extLst>
    <p:ext uri="{DCECCB84-F9BA-43D5-87BE-67443E8EF086}">
      <p15:sldGuideLst xmlns:p15="http://schemas.microsoft.com/office/powerpoint/2012/main">
        <p15:guide id="1" pos="3988" userDrawn="1">
          <p15:clr>
            <a:srgbClr val="FBAE40"/>
          </p15:clr>
        </p15:guide>
        <p15:guide id="2" pos="3693" userDrawn="1">
          <p15:clr>
            <a:srgbClr val="FBAE40"/>
          </p15:clr>
        </p15:guide>
        <p15:guide id="3" orient="horz" pos="1661"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 name="Tijdelijke aanduiding voor tekst 3"/>
          <p:cNvSpPr>
            <a:spLocks noGrp="1"/>
          </p:cNvSpPr>
          <p:nvPr>
            <p:ph type="body" sz="half" idx="2"/>
          </p:nvPr>
        </p:nvSpPr>
        <p:spPr>
          <a:xfrm>
            <a:off x="635000" y="3427413"/>
            <a:ext cx="5003800" cy="2794000"/>
          </a:xfrm>
        </p:spPr>
        <p:txBody>
          <a:bodyPr anchor="t" anchorCtr="0">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9" name="Titel 8"/>
          <p:cNvSpPr>
            <a:spLocks noGrp="1"/>
          </p:cNvSpPr>
          <p:nvPr>
            <p:ph type="title"/>
          </p:nvPr>
        </p:nvSpPr>
        <p:spPr>
          <a:xfrm>
            <a:off x="635000" y="1052513"/>
            <a:ext cx="5003800" cy="948047"/>
          </a:xfrm>
        </p:spPr>
        <p:txBody>
          <a:bodyPr/>
          <a:lstStyle/>
          <a:p>
            <a:r>
              <a:rPr lang="nl-NL" dirty="0"/>
              <a:t>Klik om de stijl te bewerken</a:t>
            </a:r>
          </a:p>
        </p:txBody>
      </p:sp>
      <p:sp>
        <p:nvSpPr>
          <p:cNvPr id="8"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5264090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fbeelding verticaal kleur">
    <p:spTree>
      <p:nvGrpSpPr>
        <p:cNvPr id="1" name=""/>
        <p:cNvGrpSpPr/>
        <p:nvPr/>
      </p:nvGrpSpPr>
      <p:grpSpPr>
        <a:xfrm>
          <a:off x="0" y="0"/>
          <a:ext cx="0" cy="0"/>
          <a:chOff x="0" y="0"/>
          <a:chExt cx="0" cy="0"/>
        </a:xfrm>
      </p:grpSpPr>
      <p:sp>
        <p:nvSpPr>
          <p:cNvPr id="7" name="Rechthoek 6"/>
          <p:cNvSpPr/>
          <p:nvPr userDrawn="1"/>
        </p:nvSpPr>
        <p:spPr>
          <a:xfrm>
            <a:off x="0" y="0"/>
            <a:ext cx="6096000" cy="6858000"/>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jdelijke aanduiding voor tekst 9"/>
          <p:cNvSpPr>
            <a:spLocks noGrp="1"/>
          </p:cNvSpPr>
          <p:nvPr>
            <p:ph type="body" sz="quarter" idx="15"/>
          </p:nvPr>
        </p:nvSpPr>
        <p:spPr>
          <a:xfrm>
            <a:off x="635000" y="2289600"/>
            <a:ext cx="5005388" cy="393541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1051200"/>
            <a:ext cx="5004594" cy="948047"/>
          </a:xfrm>
        </p:spPr>
        <p:txBody>
          <a:bodyPr/>
          <a:lstStyle>
            <a:lvl1pPr>
              <a:defRPr>
                <a:solidFill>
                  <a:schemeClr val="bg1"/>
                </a:solidFill>
              </a:defRPr>
            </a:lvl1pPr>
          </a:lstStyle>
          <a:p>
            <a:r>
              <a:rPr lang="nl-NL" dirty="0"/>
              <a:t>Klik om de stijl te bewerken</a:t>
            </a:r>
          </a:p>
        </p:txBody>
      </p:sp>
      <p:sp>
        <p:nvSpPr>
          <p:cNvPr id="13"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5"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pic>
        <p:nvPicPr>
          <p:cNvPr id="14" name="Afbeelding 13"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
        <p:nvSpPr>
          <p:cNvPr id="11"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11097885"/>
      </p:ext>
    </p:extLst>
  </p:cSld>
  <p:clrMapOvr>
    <a:masterClrMapping/>
  </p:clrMapOvr>
  <p:extLst>
    <p:ext uri="{DCECCB84-F9BA-43D5-87BE-67443E8EF086}">
      <p15:sldGuideLst xmlns:p15="http://schemas.microsoft.com/office/powerpoint/2012/main">
        <p15:guide id="1" orient="horz" pos="1661">
          <p15:clr>
            <a:srgbClr val="FBAE40"/>
          </p15:clr>
        </p15:guide>
        <p15:guide id="2" orient="horz" pos="265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fbeelding verticaal wit">
    <p:spTree>
      <p:nvGrpSpPr>
        <p:cNvPr id="1" name=""/>
        <p:cNvGrpSpPr/>
        <p:nvPr/>
      </p:nvGrpSpPr>
      <p:grpSpPr>
        <a:xfrm>
          <a:off x="0" y="0"/>
          <a:ext cx="0" cy="0"/>
          <a:chOff x="0" y="0"/>
          <a:chExt cx="0" cy="0"/>
        </a:xfrm>
      </p:grpSpPr>
      <p:sp>
        <p:nvSpPr>
          <p:cNvPr id="11" name="Tijdelijke aanduiding voor tekst 10"/>
          <p:cNvSpPr>
            <a:spLocks noGrp="1"/>
          </p:cNvSpPr>
          <p:nvPr>
            <p:ph type="body" sz="quarter" idx="16"/>
          </p:nvPr>
        </p:nvSpPr>
        <p:spPr>
          <a:xfrm>
            <a:off x="635000" y="2289600"/>
            <a:ext cx="5003800" cy="39318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5000" y="1051200"/>
            <a:ext cx="5003800" cy="948047"/>
          </a:xfrm>
        </p:spPr>
        <p:txBody>
          <a:bodyPr/>
          <a:lstStyle/>
          <a:p>
            <a:r>
              <a:rPr lang="nl-NL"/>
              <a:t>Klik om de stijl te bewerken</a:t>
            </a:r>
            <a:endParaRPr lang="nl-NL" dirty="0"/>
          </a:p>
        </p:txBody>
      </p:sp>
      <p:sp>
        <p:nvSpPr>
          <p:cNvPr id="8" name="Tijdelijke aanduiding voor dianummer 14"/>
          <p:cNvSpPr>
            <a:spLocks noGrp="1"/>
          </p:cNvSpPr>
          <p:nvPr>
            <p:ph type="sldNum" sz="quarter" idx="27"/>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9"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9"/>
          <p:cNvSpPr>
            <a:spLocks noGrp="1"/>
          </p:cNvSpPr>
          <p:nvPr>
            <p:ph type="pic" sz="quarter" idx="24"/>
          </p:nvPr>
        </p:nvSpPr>
        <p:spPr>
          <a:xfrm>
            <a:off x="6095288" y="-2381"/>
            <a:ext cx="6096712" cy="6860381"/>
          </a:xfrm>
          <a:custGeom>
            <a:avLst/>
            <a:gdLst>
              <a:gd name="connsiteX0" fmla="*/ 229238 w 6096000"/>
              <a:gd name="connsiteY0" fmla="*/ 0 h 6860381"/>
              <a:gd name="connsiteX1" fmla="*/ 6091238 w 6096000"/>
              <a:gd name="connsiteY1" fmla="*/ 0 h 6860381"/>
              <a:gd name="connsiteX2" fmla="*/ 6091238 w 6096000"/>
              <a:gd name="connsiteY2" fmla="*/ 2381 h 6860381"/>
              <a:gd name="connsiteX3" fmla="*/ 6096000 w 6096000"/>
              <a:gd name="connsiteY3" fmla="*/ 2381 h 6860381"/>
              <a:gd name="connsiteX4" fmla="*/ 6096000 w 6096000"/>
              <a:gd name="connsiteY4" fmla="*/ 6860381 h 6860381"/>
              <a:gd name="connsiteX5" fmla="*/ 6095999 w 6096000"/>
              <a:gd name="connsiteY5" fmla="*/ 6860381 h 6860381"/>
              <a:gd name="connsiteX6" fmla="*/ 3832225 w 6096000"/>
              <a:gd name="connsiteY6" fmla="*/ 6860381 h 6860381"/>
              <a:gd name="connsiteX7" fmla="*/ 232201 w 6096000"/>
              <a:gd name="connsiteY7" fmla="*/ 6860381 h 6860381"/>
              <a:gd name="connsiteX8" fmla="*/ 232201 w 6096000"/>
              <a:gd name="connsiteY8" fmla="*/ 6626381 h 6860381"/>
              <a:gd name="connsiteX9" fmla="*/ 0 w 6096000"/>
              <a:gd name="connsiteY9" fmla="*/ 6626381 h 6860381"/>
              <a:gd name="connsiteX10" fmla="*/ 0 w 6096000"/>
              <a:gd name="connsiteY10" fmla="*/ 5488781 h 6860381"/>
              <a:gd name="connsiteX11" fmla="*/ 1 w 6096000"/>
              <a:gd name="connsiteY11" fmla="*/ 5488781 h 6860381"/>
              <a:gd name="connsiteX12" fmla="*/ 1 w 6096000"/>
              <a:gd name="connsiteY12" fmla="*/ 948531 h 6860381"/>
              <a:gd name="connsiteX13" fmla="*/ 1 w 6096000"/>
              <a:gd name="connsiteY13" fmla="*/ 711200 h 6860381"/>
              <a:gd name="connsiteX14" fmla="*/ 1 w 6096000"/>
              <a:gd name="connsiteY14" fmla="*/ 2381 h 6860381"/>
              <a:gd name="connsiteX15" fmla="*/ 2 w 6096000"/>
              <a:gd name="connsiteY15" fmla="*/ 2381 h 6860381"/>
              <a:gd name="connsiteX16" fmla="*/ 2 w 6096000"/>
              <a:gd name="connsiteY16" fmla="*/ 711994 h 6860381"/>
              <a:gd name="connsiteX17" fmla="*/ 233366 w 6096000"/>
              <a:gd name="connsiteY17" fmla="*/ 711994 h 6860381"/>
              <a:gd name="connsiteX18" fmla="*/ 233366 w 6096000"/>
              <a:gd name="connsiteY18" fmla="*/ 2381 h 6860381"/>
              <a:gd name="connsiteX19" fmla="*/ 229238 w 6096000"/>
              <a:gd name="connsiteY19" fmla="*/ 2381 h 6860381"/>
              <a:gd name="connsiteX0" fmla="*/ 229950 w 6096712"/>
              <a:gd name="connsiteY0" fmla="*/ 0 h 6860381"/>
              <a:gd name="connsiteX1" fmla="*/ 6091950 w 6096712"/>
              <a:gd name="connsiteY1" fmla="*/ 0 h 6860381"/>
              <a:gd name="connsiteX2" fmla="*/ 6091950 w 6096712"/>
              <a:gd name="connsiteY2" fmla="*/ 2381 h 6860381"/>
              <a:gd name="connsiteX3" fmla="*/ 6096712 w 6096712"/>
              <a:gd name="connsiteY3" fmla="*/ 2381 h 6860381"/>
              <a:gd name="connsiteX4" fmla="*/ 6096712 w 6096712"/>
              <a:gd name="connsiteY4" fmla="*/ 6860381 h 6860381"/>
              <a:gd name="connsiteX5" fmla="*/ 6096711 w 6096712"/>
              <a:gd name="connsiteY5" fmla="*/ 6860381 h 6860381"/>
              <a:gd name="connsiteX6" fmla="*/ 3832937 w 6096712"/>
              <a:gd name="connsiteY6" fmla="*/ 6860381 h 6860381"/>
              <a:gd name="connsiteX7" fmla="*/ 232913 w 6096712"/>
              <a:gd name="connsiteY7" fmla="*/ 6860381 h 6860381"/>
              <a:gd name="connsiteX8" fmla="*/ 0 w 6096712"/>
              <a:gd name="connsiteY8" fmla="*/ 6860381 h 6860381"/>
              <a:gd name="connsiteX9" fmla="*/ 712 w 6096712"/>
              <a:gd name="connsiteY9" fmla="*/ 6626381 h 6860381"/>
              <a:gd name="connsiteX10" fmla="*/ 712 w 6096712"/>
              <a:gd name="connsiteY10" fmla="*/ 5488781 h 6860381"/>
              <a:gd name="connsiteX11" fmla="*/ 713 w 6096712"/>
              <a:gd name="connsiteY11" fmla="*/ 5488781 h 6860381"/>
              <a:gd name="connsiteX12" fmla="*/ 713 w 6096712"/>
              <a:gd name="connsiteY12" fmla="*/ 948531 h 6860381"/>
              <a:gd name="connsiteX13" fmla="*/ 713 w 6096712"/>
              <a:gd name="connsiteY13" fmla="*/ 711200 h 6860381"/>
              <a:gd name="connsiteX14" fmla="*/ 713 w 6096712"/>
              <a:gd name="connsiteY14" fmla="*/ 2381 h 6860381"/>
              <a:gd name="connsiteX15" fmla="*/ 714 w 6096712"/>
              <a:gd name="connsiteY15" fmla="*/ 2381 h 6860381"/>
              <a:gd name="connsiteX16" fmla="*/ 714 w 6096712"/>
              <a:gd name="connsiteY16" fmla="*/ 711994 h 6860381"/>
              <a:gd name="connsiteX17" fmla="*/ 234078 w 6096712"/>
              <a:gd name="connsiteY17" fmla="*/ 711994 h 6860381"/>
              <a:gd name="connsiteX18" fmla="*/ 234078 w 6096712"/>
              <a:gd name="connsiteY18" fmla="*/ 2381 h 6860381"/>
              <a:gd name="connsiteX19" fmla="*/ 229950 w 6096712"/>
              <a:gd name="connsiteY19" fmla="*/ 2381 h 6860381"/>
              <a:gd name="connsiteX20" fmla="*/ 229950 w 6096712"/>
              <a:gd name="connsiteY20" fmla="*/ 0 h 686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96712" h="6860381">
                <a:moveTo>
                  <a:pt x="229950" y="0"/>
                </a:moveTo>
                <a:lnTo>
                  <a:pt x="6091950" y="0"/>
                </a:lnTo>
                <a:lnTo>
                  <a:pt x="6091950" y="2381"/>
                </a:lnTo>
                <a:lnTo>
                  <a:pt x="6096712" y="2381"/>
                </a:lnTo>
                <a:lnTo>
                  <a:pt x="6096712" y="6860381"/>
                </a:lnTo>
                <a:lnTo>
                  <a:pt x="6096711" y="6860381"/>
                </a:lnTo>
                <a:lnTo>
                  <a:pt x="3832937" y="6860381"/>
                </a:lnTo>
                <a:lnTo>
                  <a:pt x="232913" y="6860381"/>
                </a:lnTo>
                <a:lnTo>
                  <a:pt x="0" y="6860381"/>
                </a:lnTo>
                <a:cubicBezTo>
                  <a:pt x="237" y="6782381"/>
                  <a:pt x="475" y="6704381"/>
                  <a:pt x="712" y="6626381"/>
                </a:cubicBezTo>
                <a:lnTo>
                  <a:pt x="712" y="5488781"/>
                </a:lnTo>
                <a:lnTo>
                  <a:pt x="713" y="5488781"/>
                </a:lnTo>
                <a:lnTo>
                  <a:pt x="713" y="948531"/>
                </a:lnTo>
                <a:lnTo>
                  <a:pt x="713" y="711200"/>
                </a:lnTo>
                <a:lnTo>
                  <a:pt x="713" y="2381"/>
                </a:lnTo>
                <a:lnTo>
                  <a:pt x="714" y="2381"/>
                </a:lnTo>
                <a:lnTo>
                  <a:pt x="714" y="711994"/>
                </a:lnTo>
                <a:lnTo>
                  <a:pt x="234078" y="711994"/>
                </a:lnTo>
                <a:lnTo>
                  <a:pt x="234078" y="2381"/>
                </a:lnTo>
                <a:lnTo>
                  <a:pt x="229950" y="2381"/>
                </a:lnTo>
                <a:lnTo>
                  <a:pt x="229950" y="0"/>
                </a:lnTo>
                <a:close/>
              </a:path>
            </a:pathLst>
          </a:custGeom>
          <a:solidFill>
            <a:schemeClr val="bg1">
              <a:lumMod val="85000"/>
            </a:schemeClr>
          </a:solidFill>
        </p:spPr>
        <p:txBody>
          <a:bodyPr wrap="square" anchor="ctr" anchorCtr="0">
            <a:noAutofit/>
          </a:bodyPr>
          <a:lstStyle/>
          <a:p>
            <a:r>
              <a:rPr lang="nl-NL"/>
              <a:t>Klik op het pictogram als u een afbeelding wilt toevoegen</a:t>
            </a:r>
            <a:endParaRPr lang="nl-NL" dirty="0"/>
          </a:p>
        </p:txBody>
      </p:sp>
      <p:sp>
        <p:nvSpPr>
          <p:cNvPr id="10" name="Tijdelijke aanduiding voor dianummer 14"/>
          <p:cNvSpPr txBox="1">
            <a:spLocks/>
          </p:cNvSpPr>
          <p:nvPr userDrawn="1"/>
        </p:nvSpPr>
        <p:spPr>
          <a:xfrm>
            <a:off x="6552000" y="6220800"/>
            <a:ext cx="5005389" cy="322075"/>
          </a:xfrm>
          <a:prstGeom prst="rect">
            <a:avLst/>
          </a:prstGeom>
        </p:spPr>
        <p:txBody>
          <a:bodyPr vert="horz" lIns="91440" tIns="45720" rIns="0" bIns="45720" rtlCol="0" anchor="b" anchorCtr="0"/>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nl-NL" sz="105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2983865"/>
      </p:ext>
    </p:extLst>
  </p:cSld>
  <p:clrMapOvr>
    <a:masterClrMapping/>
  </p:clrMapOvr>
  <p:extLst>
    <p:ext uri="{DCECCB84-F9BA-43D5-87BE-67443E8EF086}">
      <p15:sldGuideLst xmlns:p15="http://schemas.microsoft.com/office/powerpoint/2012/main">
        <p15:guide id="1" pos="397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kst horizontaal A">
    <p:spTree>
      <p:nvGrpSpPr>
        <p:cNvPr id="1" name=""/>
        <p:cNvGrpSpPr/>
        <p:nvPr/>
      </p:nvGrpSpPr>
      <p:grpSpPr>
        <a:xfrm>
          <a:off x="0" y="0"/>
          <a:ext cx="0" cy="0"/>
          <a:chOff x="0" y="0"/>
          <a:chExt cx="0" cy="0"/>
        </a:xfrm>
      </p:grpSpPr>
      <p:sp>
        <p:nvSpPr>
          <p:cNvPr id="6" name="Rechthoek 5"/>
          <p:cNvSpPr/>
          <p:nvPr userDrawn="1"/>
        </p:nvSpPr>
        <p:spPr>
          <a:xfrm>
            <a:off x="0" y="-1"/>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a:solidFill>
                  <a:schemeClr val="bg1"/>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dianummer 10"/>
          <p:cNvSpPr>
            <a:spLocks noGrp="1"/>
          </p:cNvSpPr>
          <p:nvPr>
            <p:ph type="sldNum" sz="quarter" idx="16"/>
          </p:nvPr>
        </p:nvSpPr>
        <p:spPr/>
        <p:txBody>
          <a:bodyPr/>
          <a:lstStyle/>
          <a:p>
            <a:fld id="{10A0A6AF-03C5-477E-939A-E28F7E7F05EA}" type="slidenum">
              <a:rPr lang="nl-NL" smtClean="0"/>
              <a:pPr/>
              <a:t>‹nr.›</a:t>
            </a:fld>
            <a:endParaRPr lang="nl-NL" dirty="0"/>
          </a:p>
        </p:txBody>
      </p:sp>
      <p:sp>
        <p:nvSpPr>
          <p:cNvPr id="12"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pic>
        <p:nvPicPr>
          <p:cNvPr id="10" name="Afbeelding 9" descr="RO_vervolgpagina_Logo_2_RGB_pos__aangepast.png"/>
          <p:cNvPicPr>
            <a:picLocks noChangeAspect="1"/>
          </p:cNvPicPr>
          <p:nvPr userDrawn="1"/>
        </p:nvPicPr>
        <p:blipFill>
          <a:blip r:embed="rId2"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9530065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kst horizontaal B">
    <p:spTree>
      <p:nvGrpSpPr>
        <p:cNvPr id="1" name=""/>
        <p:cNvGrpSpPr/>
        <p:nvPr/>
      </p:nvGrpSpPr>
      <p:grpSpPr>
        <a:xfrm>
          <a:off x="0" y="0"/>
          <a:ext cx="0" cy="0"/>
          <a:chOff x="0" y="0"/>
          <a:chExt cx="0" cy="0"/>
        </a:xfrm>
      </p:grpSpPr>
      <p:sp>
        <p:nvSpPr>
          <p:cNvPr id="6" name="Rechthoek 5"/>
          <p:cNvSpPr/>
          <p:nvPr userDrawn="1"/>
        </p:nvSpPr>
        <p:spPr>
          <a:xfrm>
            <a:off x="0" y="3430587"/>
            <a:ext cx="12192000" cy="3427413"/>
          </a:xfrm>
          <a:prstGeom prst="rect">
            <a:avLst/>
          </a:prstGeom>
          <a:solidFill>
            <a:srgbClr val="D52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a:xfrm>
            <a:off x="635000" y="1052513"/>
            <a:ext cx="10923588" cy="2374900"/>
          </a:xfrm>
        </p:spPr>
        <p:txBody>
          <a:bodyPr anchor="t" anchorCtr="0">
            <a:normAutofit/>
          </a:bodyPr>
          <a:lstStyle>
            <a:lvl1pPr>
              <a:defRPr sz="4800" baseline="0">
                <a:solidFill>
                  <a:srgbClr val="D52A1C"/>
                </a:solidFill>
              </a:defRPr>
            </a:lvl1pPr>
          </a:lstStyle>
          <a:p>
            <a:r>
              <a:rPr lang="nl-NL" dirty="0"/>
              <a:t>Klik om de stijl te bewerken</a:t>
            </a:r>
          </a:p>
        </p:txBody>
      </p:sp>
      <p:sp>
        <p:nvSpPr>
          <p:cNvPr id="14" name="Tijdelijke aanduiding voor tekst 13"/>
          <p:cNvSpPr>
            <a:spLocks noGrp="1"/>
          </p:cNvSpPr>
          <p:nvPr>
            <p:ph type="body" sz="quarter" idx="13"/>
          </p:nvPr>
        </p:nvSpPr>
        <p:spPr>
          <a:xfrm>
            <a:off x="635000" y="3749487"/>
            <a:ext cx="10923588" cy="2471925"/>
          </a:xfrm>
        </p:spPr>
        <p:txBody>
          <a:bodyPr numCol="2" spcCol="468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9" name="Tijdelijke aanduiding voor dianummer 14"/>
          <p:cNvSpPr>
            <a:spLocks noGrp="1"/>
          </p:cNvSpPr>
          <p:nvPr>
            <p:ph type="sldNum" sz="quarter" idx="25"/>
          </p:nvPr>
        </p:nvSpPr>
        <p:spPr>
          <a:xfrm>
            <a:off x="6553199" y="6221413"/>
            <a:ext cx="5005389" cy="322075"/>
          </a:xfrm>
        </p:spPr>
        <p:txBody>
          <a:bodyPr/>
          <a:lstStyle>
            <a:lvl1pPr>
              <a:defRPr>
                <a:solidFill>
                  <a:schemeClr val="bg1"/>
                </a:solidFill>
              </a:defRPr>
            </a:lvl1pPr>
          </a:lstStyle>
          <a:p>
            <a:fld id="{10A0A6AF-03C5-477E-939A-E28F7E7F05EA}" type="slidenum">
              <a:rPr lang="nl-NL" smtClean="0"/>
              <a:pPr/>
              <a:t>‹nr.›</a:t>
            </a:fld>
            <a:endParaRPr lang="nl-NL" dirty="0"/>
          </a:p>
        </p:txBody>
      </p:sp>
      <p:sp>
        <p:nvSpPr>
          <p:cNvPr id="13"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1637193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fbeelding horizontaal kleur">
    <p:bg>
      <p:bgPr>
        <a:solidFill>
          <a:srgbClr val="D52A1C"/>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34205" y="3888000"/>
            <a:ext cx="5004595" cy="2333413"/>
          </a:xfrm>
        </p:spPr>
        <p:txBody>
          <a:bodyPr anchor="t" anchorCtr="0"/>
          <a:lstStyle>
            <a:lvl1pPr>
              <a:defRPr>
                <a:solidFill>
                  <a:schemeClr val="tx1"/>
                </a:solidFill>
              </a:defRPr>
            </a:lvl1pPr>
          </a:lstStyle>
          <a:p>
            <a:r>
              <a:rPr lang="nl-NL"/>
              <a:t>Klik om de stijl te bewerken</a:t>
            </a:r>
            <a:endParaRPr lang="nl-NL" dirty="0"/>
          </a:p>
        </p:txBody>
      </p:sp>
      <p:sp>
        <p:nvSpPr>
          <p:cNvPr id="6" name="Tijdelijke aanduiding voor tekst 13"/>
          <p:cNvSpPr>
            <a:spLocks noGrp="1"/>
          </p:cNvSpPr>
          <p:nvPr>
            <p:ph type="body" sz="quarter" idx="13"/>
          </p:nvPr>
        </p:nvSpPr>
        <p:spPr>
          <a:xfrm>
            <a:off x="6554588"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3" name="Tijdelijke aanduiding voor dianummer 12"/>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9"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2168891579"/>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fbeelding horizontaal wit">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553199" y="3888000"/>
            <a:ext cx="5004000" cy="2333413"/>
          </a:xfrm>
        </p:spPr>
        <p:txBody>
          <a:bodyPr tIns="50400" numCol="1" spcCol="468000" anchor="t" anchorCtr="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p:cNvSpPr>
            <a:spLocks noGrp="1"/>
          </p:cNvSpPr>
          <p:nvPr>
            <p:ph type="title"/>
          </p:nvPr>
        </p:nvSpPr>
        <p:spPr>
          <a:xfrm>
            <a:off x="634206" y="3888000"/>
            <a:ext cx="5004594" cy="2333413"/>
          </a:xfrm>
        </p:spPr>
        <p:txBody>
          <a:bodyPr anchor="t" anchorCtr="0"/>
          <a:lstStyle/>
          <a:p>
            <a:r>
              <a:rPr lang="nl-NL"/>
              <a:t>Klik om de stijl te bewerken</a:t>
            </a:r>
            <a:endParaRPr lang="nl-NL" dirty="0"/>
          </a:p>
        </p:txBody>
      </p:sp>
      <p:sp>
        <p:nvSpPr>
          <p:cNvPr id="11" name="Tijdelijke aanduiding voor dianummer 10"/>
          <p:cNvSpPr>
            <a:spLocks noGrp="1"/>
          </p:cNvSpPr>
          <p:nvPr>
            <p:ph type="sldNum" sz="quarter" idx="17"/>
          </p:nvPr>
        </p:nvSpPr>
        <p:spPr/>
        <p:txBody>
          <a:bodyPr/>
          <a:lstStyle/>
          <a:p>
            <a:fld id="{10A0A6AF-03C5-477E-939A-E28F7E7F05EA}" type="slidenum">
              <a:rPr lang="nl-NL" smtClean="0"/>
              <a:pPr/>
              <a:t>‹nr.›</a:t>
            </a:fld>
            <a:endParaRPr lang="nl-NL" dirty="0"/>
          </a:p>
        </p:txBody>
      </p:sp>
      <p:sp>
        <p:nvSpPr>
          <p:cNvPr id="8"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7"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41403901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fbeelding hor. kleur zonder titel">
    <p:bg>
      <p:bgPr>
        <a:solidFill>
          <a:srgbClr val="D52A1C"/>
        </a:solidFill>
        <a:effectLst/>
      </p:bgPr>
    </p:bg>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lvl1pPr>
              <a:defRPr>
                <a:solidFill>
                  <a:schemeClr val="tx2"/>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tx1">
              <a:lumMod val="85000"/>
            </a:schemeClr>
          </a:solidFill>
        </p:spPr>
        <p:txBody>
          <a:bodyPr wrap="square" lIns="720000" tIns="1152000">
            <a:noAutofit/>
          </a:bodyPr>
          <a:lstStyle>
            <a:lvl1pPr>
              <a:tabLst>
                <a:tab pos="1619250" algn="l"/>
              </a:tabLst>
              <a:defRPr>
                <a:solidFill>
                  <a:schemeClr val="bg1"/>
                </a:solidFill>
              </a:defRPr>
            </a:lvl1pPr>
          </a:lstStyle>
          <a:p>
            <a:r>
              <a:rPr lang="nl-NL"/>
              <a:t>Klik op het pictogram als u een afbeelding wilt toevoegen</a:t>
            </a:r>
            <a:endParaRPr lang="nl-NL" dirty="0"/>
          </a:p>
        </p:txBody>
      </p:sp>
    </p:spTree>
    <p:extLst>
      <p:ext uri="{BB962C8B-B14F-4D97-AF65-F5344CB8AC3E}">
        <p14:creationId xmlns:p14="http://schemas.microsoft.com/office/powerpoint/2010/main" val="3281633884"/>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fbeelding hor. wit zonder titel">
    <p:spTree>
      <p:nvGrpSpPr>
        <p:cNvPr id="1" name=""/>
        <p:cNvGrpSpPr/>
        <p:nvPr/>
      </p:nvGrpSpPr>
      <p:grpSpPr>
        <a:xfrm>
          <a:off x="0" y="0"/>
          <a:ext cx="0" cy="0"/>
          <a:chOff x="0" y="0"/>
          <a:chExt cx="0" cy="0"/>
        </a:xfrm>
      </p:grpSpPr>
      <p:sp>
        <p:nvSpPr>
          <p:cNvPr id="14" name="Tijdelijke aanduiding voor tekst 13"/>
          <p:cNvSpPr>
            <a:spLocks noGrp="1"/>
          </p:cNvSpPr>
          <p:nvPr>
            <p:ph type="body" sz="quarter" idx="13"/>
          </p:nvPr>
        </p:nvSpPr>
        <p:spPr>
          <a:xfrm>
            <a:off x="635000" y="3888000"/>
            <a:ext cx="10923588" cy="2333413"/>
          </a:xfrm>
        </p:spPr>
        <p:txBody>
          <a:bodyPr tIns="50400" numCol="2" spcCol="46800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Tijdelijke aanduiding voor dianummer 9"/>
          <p:cNvSpPr>
            <a:spLocks noGrp="1"/>
          </p:cNvSpPr>
          <p:nvPr>
            <p:ph type="sldNum" sz="quarter" idx="17"/>
          </p:nvPr>
        </p:nvSpPr>
        <p:spPr/>
        <p:txBody>
          <a:body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6" name="Tijdelijke aanduiding voor afbeelding 11"/>
          <p:cNvSpPr>
            <a:spLocks noGrp="1"/>
          </p:cNvSpPr>
          <p:nvPr>
            <p:ph type="pic" sz="quarter" idx="14"/>
          </p:nvPr>
        </p:nvSpPr>
        <p:spPr>
          <a:xfrm>
            <a:off x="0" y="0"/>
            <a:ext cx="12192000" cy="3427413"/>
          </a:xfrm>
          <a:custGeom>
            <a:avLst/>
            <a:gdLst>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9613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0" fmla="*/ 0 w 12192000"/>
              <a:gd name="connsiteY0" fmla="*/ 0 h 3427413"/>
              <a:gd name="connsiteX1" fmla="*/ 5862638 w 12192000"/>
              <a:gd name="connsiteY1" fmla="*/ 0 h 3427413"/>
              <a:gd name="connsiteX2" fmla="*/ 5862638 w 12192000"/>
              <a:gd name="connsiteY2" fmla="*/ 709613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704461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704462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 name="connsiteX0" fmla="*/ 0 w 12192000"/>
              <a:gd name="connsiteY0" fmla="*/ 0 h 3427413"/>
              <a:gd name="connsiteX1" fmla="*/ 5862638 w 12192000"/>
              <a:gd name="connsiteY1" fmla="*/ 0 h 3427413"/>
              <a:gd name="connsiteX2" fmla="*/ 5857487 w 12192000"/>
              <a:gd name="connsiteY2" fmla="*/ 696945 h 3427413"/>
              <a:gd name="connsiteX3" fmla="*/ 6329363 w 12192000"/>
              <a:gd name="connsiteY3" fmla="*/ 696946 h 3427413"/>
              <a:gd name="connsiteX4" fmla="*/ 6329363 w 12192000"/>
              <a:gd name="connsiteY4" fmla="*/ 0 h 3427413"/>
              <a:gd name="connsiteX5" fmla="*/ 12192000 w 12192000"/>
              <a:gd name="connsiteY5" fmla="*/ 0 h 3427413"/>
              <a:gd name="connsiteX6" fmla="*/ 12192000 w 12192000"/>
              <a:gd name="connsiteY6" fmla="*/ 3427413 h 3427413"/>
              <a:gd name="connsiteX7" fmla="*/ 0 w 12192000"/>
              <a:gd name="connsiteY7" fmla="*/ 3427413 h 3427413"/>
              <a:gd name="connsiteX8" fmla="*/ 0 w 12192000"/>
              <a:gd name="connsiteY8" fmla="*/ 0 h 342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27413">
                <a:moveTo>
                  <a:pt x="0" y="0"/>
                </a:moveTo>
                <a:lnTo>
                  <a:pt x="5862638" y="0"/>
                </a:lnTo>
                <a:lnTo>
                  <a:pt x="5857487" y="696945"/>
                </a:lnTo>
                <a:lnTo>
                  <a:pt x="6329363" y="696946"/>
                </a:lnTo>
                <a:lnTo>
                  <a:pt x="6329363" y="0"/>
                </a:lnTo>
                <a:lnTo>
                  <a:pt x="12192000" y="0"/>
                </a:lnTo>
                <a:lnTo>
                  <a:pt x="12192000" y="3427413"/>
                </a:lnTo>
                <a:lnTo>
                  <a:pt x="0" y="3427413"/>
                </a:lnTo>
                <a:lnTo>
                  <a:pt x="0" y="0"/>
                </a:lnTo>
                <a:close/>
              </a:path>
            </a:pathLst>
          </a:custGeom>
          <a:solidFill>
            <a:schemeClr val="bg1">
              <a:lumMod val="85000"/>
            </a:schemeClr>
          </a:solidFill>
        </p:spPr>
        <p:txBody>
          <a:bodyPr wrap="square" lIns="720000" tIns="1152000">
            <a:noAutofit/>
          </a:bodyPr>
          <a:lstStyle>
            <a:lvl1pPr>
              <a:tabLst>
                <a:tab pos="1619250" algn="l"/>
              </a:tabLst>
              <a:defRPr>
                <a:solidFill>
                  <a:schemeClr val="tx1"/>
                </a:solidFill>
              </a:defRPr>
            </a:lvl1pPr>
          </a:lstStyle>
          <a:p>
            <a:r>
              <a:rPr lang="nl-NL" dirty="0"/>
              <a:t>Klik op het pictogram als u een afbeelding wilt toevoegen</a:t>
            </a:r>
          </a:p>
        </p:txBody>
      </p:sp>
    </p:spTree>
    <p:extLst>
      <p:ext uri="{BB962C8B-B14F-4D97-AF65-F5344CB8AC3E}">
        <p14:creationId xmlns:p14="http://schemas.microsoft.com/office/powerpoint/2010/main" val="3461047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fbeelding horizontaal kleur titel">
    <p:bg>
      <p:bgPr>
        <a:solidFill>
          <a:srgbClr val="D52A1C"/>
        </a:solid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4"/>
          </p:nvPr>
        </p:nvSpPr>
        <p:spPr>
          <a:xfrm>
            <a:off x="0" y="3427413"/>
            <a:ext cx="12192000" cy="3430587"/>
          </a:xfrm>
          <a:custGeom>
            <a:avLst/>
            <a:gdLst>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30000 w 12192000"/>
              <a:gd name="connsiteY4" fmla="*/ 3192987 h 3430587"/>
              <a:gd name="connsiteX5" fmla="*/ 5862000 w 12192000"/>
              <a:gd name="connsiteY5" fmla="*/ 3192987 h 3430587"/>
              <a:gd name="connsiteX6" fmla="*/ 5862000 w 12192000"/>
              <a:gd name="connsiteY6" fmla="*/ 3430587 h 3430587"/>
              <a:gd name="connsiteX7" fmla="*/ 0 w 12192000"/>
              <a:gd name="connsiteY7" fmla="*/ 3430587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192987 h 3430587"/>
              <a:gd name="connsiteX6" fmla="*/ 5862000 w 12192000"/>
              <a:gd name="connsiteY6" fmla="*/ 3430587 h 3430587"/>
              <a:gd name="connsiteX7" fmla="*/ 0 w 12192000"/>
              <a:gd name="connsiteY7" fmla="*/ 3430587 h 3430587"/>
              <a:gd name="connsiteX8" fmla="*/ 0 w 12192000"/>
              <a:gd name="connsiteY8" fmla="*/ 0 h 3430587"/>
              <a:gd name="connsiteX0" fmla="*/ 0 w 12192000"/>
              <a:gd name="connsiteY0" fmla="*/ 0 h 3430587"/>
              <a:gd name="connsiteX1" fmla="*/ 12192000 w 12192000"/>
              <a:gd name="connsiteY1" fmla="*/ 0 h 3430587"/>
              <a:gd name="connsiteX2" fmla="*/ 12192000 w 12192000"/>
              <a:gd name="connsiteY2" fmla="*/ 3430587 h 3430587"/>
              <a:gd name="connsiteX3" fmla="*/ 6330000 w 12192000"/>
              <a:gd name="connsiteY3" fmla="*/ 3430587 h 3430587"/>
              <a:gd name="connsiteX4" fmla="*/ 6324715 w 12192000"/>
              <a:gd name="connsiteY4" fmla="*/ 3430587 h 3430587"/>
              <a:gd name="connsiteX5" fmla="*/ 5862000 w 12192000"/>
              <a:gd name="connsiteY5" fmla="*/ 3430587 h 3430587"/>
              <a:gd name="connsiteX6" fmla="*/ 5862000 w 12192000"/>
              <a:gd name="connsiteY6" fmla="*/ 3430587 h 3430587"/>
              <a:gd name="connsiteX7" fmla="*/ 0 w 12192000"/>
              <a:gd name="connsiteY7" fmla="*/ 3430587 h 3430587"/>
              <a:gd name="connsiteX8" fmla="*/ 0 w 12192000"/>
              <a:gd name="connsiteY8" fmla="*/ 0 h 3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430587">
                <a:moveTo>
                  <a:pt x="0" y="0"/>
                </a:moveTo>
                <a:lnTo>
                  <a:pt x="12192000" y="0"/>
                </a:lnTo>
                <a:lnTo>
                  <a:pt x="12192000" y="3430587"/>
                </a:lnTo>
                <a:lnTo>
                  <a:pt x="6330000" y="3430587"/>
                </a:lnTo>
                <a:lnTo>
                  <a:pt x="6324715" y="3430587"/>
                </a:lnTo>
                <a:lnTo>
                  <a:pt x="5862000" y="3430587"/>
                </a:lnTo>
                <a:lnTo>
                  <a:pt x="5862000" y="3430587"/>
                </a:lnTo>
                <a:lnTo>
                  <a:pt x="0" y="3430587"/>
                </a:lnTo>
                <a:lnTo>
                  <a:pt x="0" y="0"/>
                </a:lnTo>
                <a:close/>
              </a:path>
            </a:pathLst>
          </a:custGeom>
          <a:solidFill>
            <a:schemeClr val="tx1">
              <a:lumMod val="85000"/>
            </a:schemeClr>
          </a:solidFill>
        </p:spPr>
        <p:txBody>
          <a:bodyPr wrap="square" lIns="612000">
            <a:noAutofit/>
          </a:bodyPr>
          <a:lstStyle>
            <a:lvl1pPr>
              <a:buClr>
                <a:schemeClr val="bg2"/>
              </a:buClr>
              <a:defRPr>
                <a:solidFill>
                  <a:schemeClr val="bg1"/>
                </a:solidFill>
              </a:defRPr>
            </a:lvl1pPr>
          </a:lstStyle>
          <a:p>
            <a:r>
              <a:rPr lang="nl-NL"/>
              <a:t>Klik op het pictogram als u een afbeelding wilt toevoegen</a:t>
            </a:r>
            <a:endParaRPr lang="nl-NL" dirty="0"/>
          </a:p>
        </p:txBody>
      </p:sp>
      <p:sp>
        <p:nvSpPr>
          <p:cNvPr id="2" name="Titel 1"/>
          <p:cNvSpPr>
            <a:spLocks noGrp="1"/>
          </p:cNvSpPr>
          <p:nvPr>
            <p:ph type="title"/>
          </p:nvPr>
        </p:nvSpPr>
        <p:spPr>
          <a:xfrm>
            <a:off x="633600" y="1051200"/>
            <a:ext cx="10924382" cy="946800"/>
          </a:xfrm>
        </p:spPr>
        <p:txBody>
          <a:bodyPr/>
          <a:lstStyle>
            <a:lvl1pPr>
              <a:defRPr>
                <a:solidFill>
                  <a:schemeClr val="tx1"/>
                </a:solidFill>
              </a:defRPr>
            </a:lvl1pPr>
          </a:lstStyle>
          <a:p>
            <a:r>
              <a:rPr lang="nl-NL"/>
              <a:t>Klik om de stijl te bewerken</a:t>
            </a:r>
            <a:endParaRPr lang="nl-NL" dirty="0"/>
          </a:p>
        </p:txBody>
      </p:sp>
      <p:sp>
        <p:nvSpPr>
          <p:cNvPr id="15" name="Tijdelijke aanduiding voor dianummer 14"/>
          <p:cNvSpPr>
            <a:spLocks noGrp="1"/>
          </p:cNvSpPr>
          <p:nvPr>
            <p:ph type="sldNum" sz="quarter" idx="17"/>
          </p:nvPr>
        </p:nvSpPr>
        <p:spPr/>
        <p:txBody>
          <a:bodyPr/>
          <a:lstStyle>
            <a:lvl1pPr>
              <a:defRPr>
                <a:solidFill>
                  <a:schemeClr val="tx1"/>
                </a:solidFill>
              </a:defRPr>
            </a:lvl1pPr>
          </a:lstStyle>
          <a:p>
            <a:fld id="{10A0A6AF-03C5-477E-939A-E28F7E7F05EA}" type="slidenum">
              <a:rPr lang="nl-NL" smtClean="0"/>
              <a:pPr/>
              <a:t>‹nr.›</a:t>
            </a:fld>
            <a:endParaRPr lang="nl-NL" dirty="0"/>
          </a:p>
        </p:txBody>
      </p:sp>
      <p:sp>
        <p:nvSpPr>
          <p:cNvPr id="7"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tx1"/>
                </a:solidFill>
              </a:defRPr>
            </a:lvl1pPr>
          </a:lstStyle>
          <a:p>
            <a:fld id="{F47EF775-05F8-4D0C-9300-69849B26FFE2}" type="datetime4">
              <a:rPr lang="nl-NL" smtClean="0"/>
              <a:pPr/>
              <a:t>13 december 2024</a:t>
            </a:fld>
            <a:r>
              <a:rPr lang="en-US" dirty="0"/>
              <a:t> | </a:t>
            </a:r>
            <a:r>
              <a:rPr lang="en-US" dirty="0" err="1"/>
              <a:t>Voettekst</a:t>
            </a:r>
            <a:endParaRPr lang="nl-NL" dirty="0"/>
          </a:p>
        </p:txBody>
      </p:sp>
    </p:spTree>
    <p:extLst>
      <p:ext uri="{BB962C8B-B14F-4D97-AF65-F5344CB8AC3E}">
        <p14:creationId xmlns:p14="http://schemas.microsoft.com/office/powerpoint/2010/main" val="23158509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37.xml"/><Relationship Id="rId18" Type="http://schemas.openxmlformats.org/officeDocument/2006/relationships/slideLayout" Target="../slideLayouts/slideLayout342.xml"/><Relationship Id="rId26" Type="http://schemas.openxmlformats.org/officeDocument/2006/relationships/slideLayout" Target="../slideLayouts/slideLayout350.xml"/><Relationship Id="rId21" Type="http://schemas.openxmlformats.org/officeDocument/2006/relationships/slideLayout" Target="../slideLayouts/slideLayout345.xml"/><Relationship Id="rId34" Type="http://schemas.openxmlformats.org/officeDocument/2006/relationships/slideLayout" Target="../slideLayouts/slideLayout358.xml"/><Relationship Id="rId7" Type="http://schemas.openxmlformats.org/officeDocument/2006/relationships/slideLayout" Target="../slideLayouts/slideLayout331.xml"/><Relationship Id="rId12" Type="http://schemas.openxmlformats.org/officeDocument/2006/relationships/slideLayout" Target="../slideLayouts/slideLayout336.xml"/><Relationship Id="rId17" Type="http://schemas.openxmlformats.org/officeDocument/2006/relationships/slideLayout" Target="../slideLayouts/slideLayout341.xml"/><Relationship Id="rId25" Type="http://schemas.openxmlformats.org/officeDocument/2006/relationships/slideLayout" Target="../slideLayouts/slideLayout349.xml"/><Relationship Id="rId33" Type="http://schemas.openxmlformats.org/officeDocument/2006/relationships/slideLayout" Target="../slideLayouts/slideLayout357.xml"/><Relationship Id="rId38" Type="http://schemas.openxmlformats.org/officeDocument/2006/relationships/image" Target="../media/image1.png"/><Relationship Id="rId2" Type="http://schemas.openxmlformats.org/officeDocument/2006/relationships/slideLayout" Target="../slideLayouts/slideLayout326.xml"/><Relationship Id="rId16" Type="http://schemas.openxmlformats.org/officeDocument/2006/relationships/slideLayout" Target="../slideLayouts/slideLayout340.xml"/><Relationship Id="rId20" Type="http://schemas.openxmlformats.org/officeDocument/2006/relationships/slideLayout" Target="../slideLayouts/slideLayout344.xml"/><Relationship Id="rId29" Type="http://schemas.openxmlformats.org/officeDocument/2006/relationships/slideLayout" Target="../slideLayouts/slideLayout353.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24" Type="http://schemas.openxmlformats.org/officeDocument/2006/relationships/slideLayout" Target="../slideLayouts/slideLayout348.xml"/><Relationship Id="rId32" Type="http://schemas.openxmlformats.org/officeDocument/2006/relationships/slideLayout" Target="../slideLayouts/slideLayout356.xml"/><Relationship Id="rId37" Type="http://schemas.openxmlformats.org/officeDocument/2006/relationships/theme" Target="../theme/theme10.xml"/><Relationship Id="rId5" Type="http://schemas.openxmlformats.org/officeDocument/2006/relationships/slideLayout" Target="../slideLayouts/slideLayout329.xml"/><Relationship Id="rId15" Type="http://schemas.openxmlformats.org/officeDocument/2006/relationships/slideLayout" Target="../slideLayouts/slideLayout339.xml"/><Relationship Id="rId23" Type="http://schemas.openxmlformats.org/officeDocument/2006/relationships/slideLayout" Target="../slideLayouts/slideLayout347.xml"/><Relationship Id="rId28" Type="http://schemas.openxmlformats.org/officeDocument/2006/relationships/slideLayout" Target="../slideLayouts/slideLayout352.xml"/><Relationship Id="rId36" Type="http://schemas.openxmlformats.org/officeDocument/2006/relationships/slideLayout" Target="../slideLayouts/slideLayout360.xml"/><Relationship Id="rId10" Type="http://schemas.openxmlformats.org/officeDocument/2006/relationships/slideLayout" Target="../slideLayouts/slideLayout334.xml"/><Relationship Id="rId19" Type="http://schemas.openxmlformats.org/officeDocument/2006/relationships/slideLayout" Target="../slideLayouts/slideLayout343.xml"/><Relationship Id="rId31" Type="http://schemas.openxmlformats.org/officeDocument/2006/relationships/slideLayout" Target="../slideLayouts/slideLayout355.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14" Type="http://schemas.openxmlformats.org/officeDocument/2006/relationships/slideLayout" Target="../slideLayouts/slideLayout338.xml"/><Relationship Id="rId22" Type="http://schemas.openxmlformats.org/officeDocument/2006/relationships/slideLayout" Target="../slideLayouts/slideLayout346.xml"/><Relationship Id="rId27" Type="http://schemas.openxmlformats.org/officeDocument/2006/relationships/slideLayout" Target="../slideLayouts/slideLayout351.xml"/><Relationship Id="rId30" Type="http://schemas.openxmlformats.org/officeDocument/2006/relationships/slideLayout" Target="../slideLayouts/slideLayout354.xml"/><Relationship Id="rId35" Type="http://schemas.openxmlformats.org/officeDocument/2006/relationships/slideLayout" Target="../slideLayouts/slideLayout359.xml"/><Relationship Id="rId8" Type="http://schemas.openxmlformats.org/officeDocument/2006/relationships/slideLayout" Target="../slideLayouts/slideLayout332.xml"/><Relationship Id="rId3" Type="http://schemas.openxmlformats.org/officeDocument/2006/relationships/slideLayout" Target="../slideLayouts/slideLayout32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26" Type="http://schemas.openxmlformats.org/officeDocument/2006/relationships/slideLayout" Target="../slideLayouts/slideLayout386.xml"/><Relationship Id="rId21" Type="http://schemas.openxmlformats.org/officeDocument/2006/relationships/slideLayout" Target="../slideLayouts/slideLayout381.xml"/><Relationship Id="rId34" Type="http://schemas.openxmlformats.org/officeDocument/2006/relationships/slideLayout" Target="../slideLayouts/slideLayout394.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33" Type="http://schemas.openxmlformats.org/officeDocument/2006/relationships/slideLayout" Target="../slideLayouts/slideLayout393.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29" Type="http://schemas.openxmlformats.org/officeDocument/2006/relationships/slideLayout" Target="../slideLayouts/slideLayout389.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slideLayout" Target="../slideLayouts/slideLayout392.xml"/><Relationship Id="rId37" Type="http://schemas.openxmlformats.org/officeDocument/2006/relationships/image" Target="../media/image1.png"/><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36" Type="http://schemas.openxmlformats.org/officeDocument/2006/relationships/theme" Target="../theme/theme11.xml"/><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31" Type="http://schemas.openxmlformats.org/officeDocument/2006/relationships/slideLayout" Target="../slideLayouts/slideLayout391.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 Id="rId35" Type="http://schemas.openxmlformats.org/officeDocument/2006/relationships/slideLayout" Target="../slideLayouts/slideLayout395.xml"/><Relationship Id="rId8" Type="http://schemas.openxmlformats.org/officeDocument/2006/relationships/slideLayout" Target="../slideLayouts/slideLayout368.xml"/><Relationship Id="rId3" Type="http://schemas.openxmlformats.org/officeDocument/2006/relationships/slideLayout" Target="../slideLayouts/slideLayout36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image" Target="../media/image1.png"/><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theme" Target="../theme/theme12.xml"/><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8" Type="http://schemas.openxmlformats.org/officeDocument/2006/relationships/slideLayout" Target="../slideLayouts/slideLayout403.xml"/><Relationship Id="rId3"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image" Target="../media/image1.png"/><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image" Target="../media/image1.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theme" Target="../theme/theme4.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8" Type="http://schemas.openxmlformats.org/officeDocument/2006/relationships/slideLayout" Target="../slideLayouts/slideLayout116.xml"/><Relationship Id="rId3"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image" Target="../media/image1.png"/><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theme" Target="../theme/theme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8" Type="http://schemas.openxmlformats.org/officeDocument/2006/relationships/slideLayout" Target="../slideLayouts/slideLayout152.xml"/><Relationship Id="rId3" Type="http://schemas.openxmlformats.org/officeDocument/2006/relationships/slideLayout" Target="../slideLayouts/slideLayout14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image" Target="../media/image1.png"/><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theme" Target="../theme/theme6.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 Id="rId3"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21" Type="http://schemas.openxmlformats.org/officeDocument/2006/relationships/slideLayout" Target="../slideLayouts/slideLayout237.xml"/><Relationship Id="rId34" Type="http://schemas.openxmlformats.org/officeDocument/2006/relationships/slideLayout" Target="../slideLayouts/slideLayout250.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38" Type="http://schemas.openxmlformats.org/officeDocument/2006/relationships/image" Target="../media/image1.png"/><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37" Type="http://schemas.openxmlformats.org/officeDocument/2006/relationships/theme" Target="../theme/theme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slideLayout" Target="../slideLayouts/slideLayout252.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slideLayout" Target="../slideLayouts/slideLayout251.xml"/><Relationship Id="rId8" Type="http://schemas.openxmlformats.org/officeDocument/2006/relationships/slideLayout" Target="../slideLayouts/slideLayout224.xml"/><Relationship Id="rId3" Type="http://schemas.openxmlformats.org/officeDocument/2006/relationships/slideLayout" Target="../slideLayouts/slideLayout21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image" Target="../media/image1.png"/><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theme" Target="../theme/theme8.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8" Type="http://schemas.openxmlformats.org/officeDocument/2006/relationships/slideLayout" Target="../slideLayouts/slideLayout260.xml"/><Relationship Id="rId3" Type="http://schemas.openxmlformats.org/officeDocument/2006/relationships/slideLayout" Target="../slideLayouts/slideLayout25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slideLayout" Target="../slideLayouts/slideLayout314.xml"/><Relationship Id="rId21" Type="http://schemas.openxmlformats.org/officeDocument/2006/relationships/slideLayout" Target="../slideLayouts/slideLayout309.xml"/><Relationship Id="rId34" Type="http://schemas.openxmlformats.org/officeDocument/2006/relationships/slideLayout" Target="../slideLayouts/slideLayout322.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slideLayout" Target="../slideLayouts/slideLayout313.xml"/><Relationship Id="rId33" Type="http://schemas.openxmlformats.org/officeDocument/2006/relationships/slideLayout" Target="../slideLayouts/slideLayout321.xml"/><Relationship Id="rId38" Type="http://schemas.openxmlformats.org/officeDocument/2006/relationships/image" Target="../media/image1.png"/><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29" Type="http://schemas.openxmlformats.org/officeDocument/2006/relationships/slideLayout" Target="../slideLayouts/slideLayout317.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32" Type="http://schemas.openxmlformats.org/officeDocument/2006/relationships/slideLayout" Target="../slideLayouts/slideLayout320.xml"/><Relationship Id="rId37" Type="http://schemas.openxmlformats.org/officeDocument/2006/relationships/theme" Target="../theme/theme9.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28" Type="http://schemas.openxmlformats.org/officeDocument/2006/relationships/slideLayout" Target="../slideLayouts/slideLayout316.xml"/><Relationship Id="rId36" Type="http://schemas.openxmlformats.org/officeDocument/2006/relationships/slideLayout" Target="../slideLayouts/slideLayout324.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31" Type="http://schemas.openxmlformats.org/officeDocument/2006/relationships/slideLayout" Target="../slideLayouts/slideLayout319.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 Id="rId27" Type="http://schemas.openxmlformats.org/officeDocument/2006/relationships/slideLayout" Target="../slideLayouts/slideLayout315.xml"/><Relationship Id="rId30" Type="http://schemas.openxmlformats.org/officeDocument/2006/relationships/slideLayout" Target="../slideLayouts/slideLayout318.xml"/><Relationship Id="rId35" Type="http://schemas.openxmlformats.org/officeDocument/2006/relationships/slideLayout" Target="../slideLayouts/slideLayout323.xml"/><Relationship Id="rId8" Type="http://schemas.openxmlformats.org/officeDocument/2006/relationships/slideLayout" Target="../slideLayouts/slideLayout296.xml"/><Relationship Id="rId3" Type="http://schemas.openxmlformats.org/officeDocument/2006/relationships/slideLayout" Target="../slideLayouts/slideLayout2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3856" r:id="rId1"/>
    <p:sldLayoutId id="2147483858" r:id="rId2"/>
    <p:sldLayoutId id="2147483860" r:id="rId3"/>
    <p:sldLayoutId id="2147483861" r:id="rId4"/>
    <p:sldLayoutId id="2147483862" r:id="rId5"/>
    <p:sldLayoutId id="2147483863" r:id="rId6"/>
    <p:sldLayoutId id="2147483864" r:id="rId7"/>
    <p:sldLayoutId id="2147483865" r:id="rId8"/>
    <p:sldLayoutId id="2147483866" r:id="rId9"/>
    <p:sldLayoutId id="2147484448"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Lst>
  <p:hf hd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017BC6"/>
        </a:buClr>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301"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457" r:id="rId10"/>
    <p:sldLayoutId id="2147484311" r:id="rId11"/>
    <p:sldLayoutId id="2147484312" r:id="rId12"/>
    <p:sldLayoutId id="2147484313" r:id="rId13"/>
    <p:sldLayoutId id="2147484314" r:id="rId14"/>
    <p:sldLayoutId id="2147484315" r:id="rId15"/>
    <p:sldLayoutId id="2147484316" r:id="rId16"/>
    <p:sldLayoutId id="2147484317" r:id="rId17"/>
    <p:sldLayoutId id="2147484318" r:id="rId18"/>
    <p:sldLayoutId id="2147484319" r:id="rId19"/>
    <p:sldLayoutId id="2147484320" r:id="rId20"/>
    <p:sldLayoutId id="2147484321" r:id="rId21"/>
    <p:sldLayoutId id="2147484322" r:id="rId22"/>
    <p:sldLayoutId id="2147484323" r:id="rId23"/>
    <p:sldLayoutId id="2147484324" r:id="rId24"/>
    <p:sldLayoutId id="2147484325" r:id="rId25"/>
    <p:sldLayoutId id="2147484326" r:id="rId26"/>
    <p:sldLayoutId id="2147484327" r:id="rId27"/>
    <p:sldLayoutId id="2147484328" r:id="rId28"/>
    <p:sldLayoutId id="2147484329" r:id="rId29"/>
    <p:sldLayoutId id="2147484330" r:id="rId30"/>
    <p:sldLayoutId id="2147484331" r:id="rId31"/>
    <p:sldLayoutId id="2147484332" r:id="rId32"/>
    <p:sldLayoutId id="2147484333" r:id="rId33"/>
    <p:sldLayoutId id="2147484334" r:id="rId34"/>
    <p:sldLayoutId id="2147484335" r:id="rId35"/>
    <p:sldLayoutId id="2147484336" r:id="rId36"/>
  </p:sldLayoutIdLst>
  <p:hf hd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017BC6"/>
        </a:buClr>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7"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338" r:id="rId1"/>
    <p:sldLayoutId id="2147484340" r:id="rId2"/>
    <p:sldLayoutId id="2147484341" r:id="rId3"/>
    <p:sldLayoutId id="2147484342" r:id="rId4"/>
    <p:sldLayoutId id="2147484344" r:id="rId5"/>
    <p:sldLayoutId id="2147484345" r:id="rId6"/>
    <p:sldLayoutId id="2147484346" r:id="rId7"/>
    <p:sldLayoutId id="2147484347" r:id="rId8"/>
    <p:sldLayoutId id="2147484458"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Lst>
  <p:hf hdr="0" dt="0"/>
  <p:txStyles>
    <p:titleStyle>
      <a:lvl1pPr algn="l" defTabSz="914400" rtl="0" eaLnBrk="1" latinLnBrk="0" hangingPunct="1">
        <a:lnSpc>
          <a:spcPct val="90000"/>
        </a:lnSpc>
        <a:spcBef>
          <a:spcPct val="0"/>
        </a:spcBef>
        <a:buNone/>
        <a:defRPr sz="3600" b="0" kern="1200" baseline="0">
          <a:solidFill>
            <a:schemeClr val="accent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accent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accent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accent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baseline="0">
          <a:solidFill>
            <a:schemeClr val="accent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chemeClr val="accent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375"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459"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 id="2147484404" r:id="rId30"/>
    <p:sldLayoutId id="2147484405" r:id="rId31"/>
    <p:sldLayoutId id="2147484406" r:id="rId32"/>
    <p:sldLayoutId id="2147484407" r:id="rId33"/>
    <p:sldLayoutId id="2147484408" r:id="rId34"/>
    <p:sldLayoutId id="2147484409" r:id="rId35"/>
    <p:sldLayoutId id="2147484410" r:id="rId36"/>
  </p:sldLayoutIdLst>
  <p:hf hdr="0" dt="0"/>
  <p:txStyles>
    <p:title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p:titleStyle>
    <p:body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3894"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4449"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Lst>
  <p:hf hdr="0" dt="0"/>
  <p:txStyles>
    <p:titleStyle>
      <a:lvl1pPr algn="l" defTabSz="914400" rtl="0" eaLnBrk="1" latinLnBrk="0" hangingPunct="1">
        <a:lnSpc>
          <a:spcPct val="90000"/>
        </a:lnSpc>
        <a:spcBef>
          <a:spcPct val="0"/>
        </a:spcBef>
        <a:buNone/>
        <a:defRPr sz="3600" b="0" kern="1200" baseline="0">
          <a:solidFill>
            <a:schemeClr val="accent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accent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accent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accent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baseline="0">
          <a:solidFill>
            <a:schemeClr val="accent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chemeClr val="accent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3931"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445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 id="2147483960" r:id="rId30"/>
    <p:sldLayoutId id="2147483961" r:id="rId31"/>
    <p:sldLayoutId id="2147483962" r:id="rId32"/>
    <p:sldLayoutId id="2147483963" r:id="rId33"/>
    <p:sldLayoutId id="2147483964" r:id="rId34"/>
    <p:sldLayoutId id="2147483965" r:id="rId35"/>
    <p:sldLayoutId id="2147483966" r:id="rId36"/>
  </p:sldLayoutIdLst>
  <p:hf hdr="0" dt="0"/>
  <p:txStyles>
    <p:title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p:titleStyle>
    <p:body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005"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451"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Lst>
  <p:hf hd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017BC6"/>
        </a:buClr>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042"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452"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 id="2147484071" r:id="rId30"/>
    <p:sldLayoutId id="2147484072" r:id="rId31"/>
    <p:sldLayoutId id="2147484073" r:id="rId32"/>
    <p:sldLayoutId id="2147484074" r:id="rId33"/>
    <p:sldLayoutId id="2147484075" r:id="rId34"/>
    <p:sldLayoutId id="2147484076" r:id="rId35"/>
    <p:sldLayoutId id="2147484077" r:id="rId36"/>
  </p:sldLayoutIdLst>
  <p:hf hdr="0" dt="0"/>
  <p:txStyles>
    <p:titleStyle>
      <a:lvl1pPr algn="l" defTabSz="914400" rtl="0" eaLnBrk="1" latinLnBrk="0" hangingPunct="1">
        <a:lnSpc>
          <a:spcPct val="90000"/>
        </a:lnSpc>
        <a:spcBef>
          <a:spcPct val="0"/>
        </a:spcBef>
        <a:buNone/>
        <a:defRPr sz="3600" b="0" kern="1200" baseline="0">
          <a:solidFill>
            <a:schemeClr val="accent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accent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accent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accent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baseline="0">
          <a:solidFill>
            <a:schemeClr val="accent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chemeClr val="accent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079"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453"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Lst>
  <p:hf hdr="0" dt="0"/>
  <p:txStyles>
    <p:title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p:titleStyle>
    <p:body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153"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454"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 id="2147484183" r:id="rId31"/>
    <p:sldLayoutId id="2147484184" r:id="rId32"/>
    <p:sldLayoutId id="2147484185" r:id="rId33"/>
    <p:sldLayoutId id="2147484186" r:id="rId34"/>
    <p:sldLayoutId id="2147484187" r:id="rId35"/>
    <p:sldLayoutId id="2147484188" r:id="rId36"/>
  </p:sldLayoutIdLst>
  <p:hf hdr="0" dt="0"/>
  <p:txStyles>
    <p:titleStyle>
      <a:lvl1pPr algn="l" defTabSz="914400" rtl="0" eaLnBrk="1" latinLnBrk="0" hangingPunct="1">
        <a:lnSpc>
          <a:spcPct val="90000"/>
        </a:lnSpc>
        <a:spcBef>
          <a:spcPct val="0"/>
        </a:spcBef>
        <a:buNone/>
        <a:defRPr sz="3600" b="0" kern="1200" baseline="0">
          <a:solidFill>
            <a:schemeClr val="tx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017BC6"/>
        </a:buClr>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190"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455"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Lst>
  <p:hf hdr="0" dt="0"/>
  <p:txStyles>
    <p:titleStyle>
      <a:lvl1pPr algn="l" defTabSz="914400" rtl="0" eaLnBrk="1" latinLnBrk="0" hangingPunct="1">
        <a:lnSpc>
          <a:spcPct val="90000"/>
        </a:lnSpc>
        <a:spcBef>
          <a:spcPct val="0"/>
        </a:spcBef>
        <a:buNone/>
        <a:defRPr sz="3600" b="0" kern="1200" baseline="0">
          <a:solidFill>
            <a:schemeClr val="accent2"/>
          </a:solidFill>
          <a:latin typeface="+mj-lt"/>
          <a:ea typeface="+mj-ea"/>
          <a:cs typeface="+mj-cs"/>
        </a:defRPr>
      </a:lvl1pPr>
    </p:titleStyle>
    <p:bodyStyle>
      <a:lvl1pPr marL="316800" indent="-316800" algn="l" defTabSz="914400" rtl="0" eaLnBrk="1" latinLnBrk="0" hangingPunct="1">
        <a:lnSpc>
          <a:spcPct val="90000"/>
        </a:lnSpc>
        <a:spcBef>
          <a:spcPts val="1200"/>
        </a:spcBef>
        <a:buClr>
          <a:schemeClr val="accent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accent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accent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baseline="0">
          <a:solidFill>
            <a:schemeClr val="accent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chemeClr val="accent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35000" y="1052513"/>
            <a:ext cx="10923588" cy="948047"/>
          </a:xfrm>
          <a:prstGeom prst="rect">
            <a:avLst/>
          </a:prstGeom>
        </p:spPr>
        <p:txBody>
          <a:bodyPr vert="horz" lIns="91440" tIns="45720" rIns="91440" bIns="45720" rtlCol="0" anchor="t" anchorCtr="0">
            <a:normAutofit/>
          </a:bodyPr>
          <a:lstStyle/>
          <a:p>
            <a:r>
              <a:rPr lang="nl-NL" dirty="0"/>
              <a:t>Klik om de stijl te bewerken</a:t>
            </a:r>
          </a:p>
        </p:txBody>
      </p:sp>
      <p:sp>
        <p:nvSpPr>
          <p:cNvPr id="3" name="Tijdelijke aanduiding voor tekst 2"/>
          <p:cNvSpPr>
            <a:spLocks noGrp="1"/>
          </p:cNvSpPr>
          <p:nvPr>
            <p:ph type="body" idx="1"/>
          </p:nvPr>
        </p:nvSpPr>
        <p:spPr>
          <a:xfrm>
            <a:off x="635000" y="2289485"/>
            <a:ext cx="10923588" cy="393192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a:p>
            <a:pPr lvl="8"/>
            <a:endParaRPr lang="nl-NL" dirty="0"/>
          </a:p>
        </p:txBody>
      </p:sp>
      <p:sp>
        <p:nvSpPr>
          <p:cNvPr id="14" name="Tijdelijke aanduiding voor voettekst 4"/>
          <p:cNvSpPr>
            <a:spLocks noGrp="1"/>
          </p:cNvSpPr>
          <p:nvPr>
            <p:ph type="ftr" sz="quarter" idx="3"/>
          </p:nvPr>
        </p:nvSpPr>
        <p:spPr>
          <a:xfrm>
            <a:off x="635000" y="6221413"/>
            <a:ext cx="5003800" cy="322075"/>
          </a:xfrm>
          <a:prstGeom prst="rect">
            <a:avLst/>
          </a:prstGeom>
        </p:spPr>
        <p:txBody>
          <a:bodyPr vert="horz" lIns="91440" tIns="45720" rIns="91440" bIns="45720" rtlCol="0" anchor="b" anchorCtr="0"/>
          <a:lstStyle>
            <a:lvl1pPr algn="l">
              <a:defRPr sz="1050">
                <a:solidFill>
                  <a:schemeClr val="bg1">
                    <a:lumMod val="65000"/>
                  </a:schemeClr>
                </a:solidFill>
              </a:defRPr>
            </a:lvl1pPr>
          </a:lstStyle>
          <a:p>
            <a:fld id="{F47EF775-05F8-4D0C-9300-69849B26FFE2}" type="datetime4">
              <a:rPr lang="nl-NL" smtClean="0"/>
              <a:pPr/>
              <a:t>13 december 2024</a:t>
            </a:fld>
            <a:r>
              <a:rPr lang="en-US" dirty="0"/>
              <a:t> | </a:t>
            </a:r>
            <a:r>
              <a:rPr lang="en-US" dirty="0" err="1"/>
              <a:t>Voettekst</a:t>
            </a:r>
            <a:endParaRPr lang="nl-NL" dirty="0"/>
          </a:p>
        </p:txBody>
      </p:sp>
      <p:sp>
        <p:nvSpPr>
          <p:cNvPr id="15" name="Tijdelijke aanduiding voor dianummer 5"/>
          <p:cNvSpPr>
            <a:spLocks noGrp="1"/>
          </p:cNvSpPr>
          <p:nvPr>
            <p:ph type="sldNum" sz="quarter" idx="4"/>
          </p:nvPr>
        </p:nvSpPr>
        <p:spPr>
          <a:xfrm>
            <a:off x="6553199" y="6221413"/>
            <a:ext cx="5005389" cy="322075"/>
          </a:xfrm>
          <a:prstGeom prst="rect">
            <a:avLst/>
          </a:prstGeom>
        </p:spPr>
        <p:txBody>
          <a:bodyPr vert="horz" lIns="91440" tIns="45720" rIns="0" bIns="45720" rtlCol="0" anchor="b" anchorCtr="0"/>
          <a:lstStyle>
            <a:lvl1pPr algn="r">
              <a:defRPr sz="1050">
                <a:solidFill>
                  <a:schemeClr val="bg1">
                    <a:lumMod val="65000"/>
                  </a:schemeClr>
                </a:solidFill>
              </a:defRPr>
            </a:lvl1pPr>
          </a:lstStyle>
          <a:p>
            <a:fld id="{10A0A6AF-03C5-477E-939A-E28F7E7F05EA}" type="slidenum">
              <a:rPr lang="nl-NL" smtClean="0"/>
              <a:pPr/>
              <a:t>‹nr.›</a:t>
            </a:fld>
            <a:endParaRPr lang="nl-NL" dirty="0"/>
          </a:p>
        </p:txBody>
      </p:sp>
      <p:pic>
        <p:nvPicPr>
          <p:cNvPr id="8" name="Afbeelding 7" descr="RO_vervolgpagina_Logo_2_RGB_pos__aangepast.png"/>
          <p:cNvPicPr>
            <a:picLocks noChangeAspect="1"/>
          </p:cNvPicPr>
          <p:nvPr/>
        </p:nvPicPr>
        <p:blipFill>
          <a:blip r:embed="rId38"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3324857711"/>
      </p:ext>
    </p:extLst>
  </p:cSld>
  <p:clrMap bg1="lt1" tx1="dk1" bg2="lt2" tx2="dk2" accent1="accent1" accent2="accent2" accent3="accent3" accent4="accent4" accent5="accent5" accent6="accent6" hlink="hlink" folHlink="folHlink"/>
  <p:sldLayoutIdLst>
    <p:sldLayoutId id="2147484227"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45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Lst>
  <p:hf hdr="0" dt="0"/>
  <p:txStyles>
    <p:title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p:titleStyle>
    <p:body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81" userDrawn="1">
          <p15:clr>
            <a:srgbClr val="F26B43"/>
          </p15:clr>
        </p15:guide>
        <p15:guide id="8" orient="horz" pos="3919" userDrawn="1">
          <p15:clr>
            <a:srgbClr val="F26B43"/>
          </p15:clr>
        </p15:guide>
        <p15:guide id="9" pos="3840" userDrawn="1">
          <p15:clr>
            <a:srgbClr val="F26B43"/>
          </p15:clr>
        </p15:guide>
        <p15:guide id="10" orient="horz" pos="2159" userDrawn="1">
          <p15:clr>
            <a:srgbClr val="F26B43"/>
          </p15:clr>
        </p15:guide>
        <p15:guide id="11" pos="400" userDrawn="1">
          <p15:clr>
            <a:srgbClr val="F26B43"/>
          </p15:clr>
        </p15:guide>
        <p15:guide id="12" pos="4128" userDrawn="1">
          <p15:clr>
            <a:srgbClr val="F26B43"/>
          </p15:clr>
        </p15:guide>
        <p15:guide id="13" pos="3552" userDrawn="1">
          <p15:clr>
            <a:srgbClr val="F26B43"/>
          </p15:clr>
        </p15:guide>
        <p15:guide id="14" orient="horz" pos="1275" userDrawn="1">
          <p15:clr>
            <a:srgbClr val="F26B43"/>
          </p15:clr>
        </p15:guide>
        <p15:guide id="15" orient="horz" pos="1434" userDrawn="1">
          <p15:clr>
            <a:srgbClr val="F26B43"/>
          </p15:clr>
        </p15:guide>
        <p15:guide id="16" pos="461" userDrawn="1">
          <p15:clr>
            <a:srgbClr val="F26B43"/>
          </p15:clr>
        </p15:guide>
        <p15:guide id="17" orient="horz" pos="66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6.xml"/><Relationship Id="rId7" Type="http://schemas.openxmlformats.org/officeDocument/2006/relationships/image" Target="../media/image18.svg"/><Relationship Id="rId2" Type="http://schemas.openxmlformats.org/officeDocument/2006/relationships/slide" Target="slide15.xml"/><Relationship Id="rId1" Type="http://schemas.openxmlformats.org/officeDocument/2006/relationships/slideLayout" Target="../slideLayouts/slideLayout44.xml"/><Relationship Id="rId6" Type="http://schemas.openxmlformats.org/officeDocument/2006/relationships/image" Target="../media/image17.png"/><Relationship Id="rId5" Type="http://schemas.openxmlformats.org/officeDocument/2006/relationships/slide" Target="slide19.xml"/><Relationship Id="rId10" Type="http://schemas.openxmlformats.org/officeDocument/2006/relationships/slide" Target="slide17.xml"/><Relationship Id="rId4" Type="http://schemas.openxmlformats.org/officeDocument/2006/relationships/slide" Target="slide18.xml"/><Relationship Id="rId9"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hyperlink" Target="https://eur-lex.europa.eu/legal-content/NL/TXT/HTML/?uri=OJ:L_202401689"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90.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31.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9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96.xml"/></Relationships>
</file>

<file path=ppt/slides/_rels/slide35.xml.rels><?xml version="1.0" encoding="UTF-8" standalone="yes"?>
<Relationships xmlns="http://schemas.openxmlformats.org/package/2006/relationships"><Relationship Id="rId2" Type="http://schemas.openxmlformats.org/officeDocument/2006/relationships/hyperlink" Target="https://www.samenwerkruimten.nl/teamsites/ai-verordening%20rijkbrede%20implementatie/_layouts/15/WopiFrame.aspx?sourcedoc=%7B40DB432D-DA3F-460E-9410-01B3BD2689A4%7D&amp;file=gids-ai-verordening-oktober-2024.pdf&amp;action=default" TargetMode="External"/><Relationship Id="rId1" Type="http://schemas.openxmlformats.org/officeDocument/2006/relationships/slideLayout" Target="../slideLayouts/slideLayout298.xml"/></Relationships>
</file>

<file path=ppt/slides/_rels/slide36.xml.rels><?xml version="1.0" encoding="UTF-8" standalone="yes"?>
<Relationships xmlns="http://schemas.openxmlformats.org/package/2006/relationships"><Relationship Id="rId2" Type="http://schemas.openxmlformats.org/officeDocument/2006/relationships/hyperlink" Target="https://www.samenwerkruimten.nl/teamsites/ai-verordening%20rijkbrede%20implementatie/_layouts/15/WopiFrame.aspx?sourcedoc=%7B40DB432D-DA3F-460E-9410-01B3BD2689A4%7D&amp;file=gids-ai-verordening-oktober-2024.pdf&amp;action=default" TargetMode="External"/><Relationship Id="rId1" Type="http://schemas.openxmlformats.org/officeDocument/2006/relationships/slideLayout" Target="../slideLayouts/slideLayout29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38.xml.rels><?xml version="1.0" encoding="UTF-8" standalone="yes"?>
<Relationships xmlns="http://schemas.openxmlformats.org/package/2006/relationships"><Relationship Id="rId3" Type="http://schemas.openxmlformats.org/officeDocument/2006/relationships/hyperlink" Target="https://eur-lex.europa.eu/legal-content/NL/TXT/HTML/?uri=CELEX:32016R0679#:~:text=1.%C2%A0%C2%A0%C2%A0Verwerking%20van,gerichtheid%20zijn%20verboden." TargetMode="External"/><Relationship Id="rId2" Type="http://schemas.openxmlformats.org/officeDocument/2006/relationships/hyperlink" Target="https://www.autoriteitpersoonsgegevens.nl/themas/identificatie/biometrie#:~:text=Voorbeelden%20van%20biometrische%20persoonsgegevens%20zijn,gebruiken%20om%20mensen%20te%20identificeren." TargetMode="External"/><Relationship Id="rId1" Type="http://schemas.openxmlformats.org/officeDocument/2006/relationships/slideLayout" Target="../slideLayouts/slideLayout298.xml"/></Relationships>
</file>

<file path=ppt/slides/_rels/slide39.xml.rels><?xml version="1.0" encoding="UTF-8" standalone="yes"?>
<Relationships xmlns="http://schemas.openxmlformats.org/package/2006/relationships"><Relationship Id="rId2" Type="http://schemas.openxmlformats.org/officeDocument/2006/relationships/hyperlink" Target="https://eur-lex.europa.eu/legal-content/NL/TXT/?uri=CELEX%3A32022L2557#:~:text=een%20voorziening%2C%20een%20faciliteit%2C%20apparatuur%2C%20een%20netwerk%20of%20een%20systeem%2C%20of%20een%20onderdeel%20van%20een%20voorziening%2C%20een%20faciliteit%2C%20apparatuur%2C%20een%20netwerk%20of%20een%20systeem%2C%20hetgeen%20noodzakelijk%20is%20voor%20de%20verlening%20van%20een%20essenti%C3%ABle%20dienst" TargetMode="External"/><Relationship Id="rId1" Type="http://schemas.openxmlformats.org/officeDocument/2006/relationships/slideLayout" Target="../slideLayouts/slideLayout29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42.xml.rels><?xml version="1.0" encoding="UTF-8" standalone="yes"?>
<Relationships xmlns="http://schemas.openxmlformats.org/package/2006/relationships"><Relationship Id="rId3" Type="http://schemas.openxmlformats.org/officeDocument/2006/relationships/hyperlink" Target="https://eur-lex.europa.eu/legal-content/NL/TXT/?uri=celex%3A32016R0679#:~:text=een%20uitsluitend%20op-,geautomatiseerde%20verwerking,-%2C%20waaronder%20profilering%2C%20gebaseerd" TargetMode="External"/><Relationship Id="rId2" Type="http://schemas.openxmlformats.org/officeDocument/2006/relationships/notesSlide" Target="../notesSlides/notesSlide2.xml"/><Relationship Id="rId1" Type="http://schemas.openxmlformats.org/officeDocument/2006/relationships/slideLayout" Target="../slideLayouts/slideLayout29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4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98.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98.xml"/><Relationship Id="rId4" Type="http://schemas.openxmlformats.org/officeDocument/2006/relationships/image" Target="../media/image30.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5.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9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5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98.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afbeelding 8" descr="Vergrootglas tegen gele achtergrond">
            <a:extLst>
              <a:ext uri="{FF2B5EF4-FFF2-40B4-BE49-F238E27FC236}">
                <a16:creationId xmlns:a16="http://schemas.microsoft.com/office/drawing/2014/main" id="{26B33175-8C43-166C-4FED-D36736373CC5}"/>
              </a:ext>
            </a:extLst>
          </p:cNvPr>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l="20320" r="20320"/>
          <a:stretch>
            <a:fillRect/>
          </a:stretch>
        </p:blipFill>
        <p:spPr/>
      </p:pic>
      <p:sp>
        <p:nvSpPr>
          <p:cNvPr id="3" name="Tijdelijke aanduiding voor tekst 2">
            <a:extLst>
              <a:ext uri="{FF2B5EF4-FFF2-40B4-BE49-F238E27FC236}">
                <a16:creationId xmlns:a16="http://schemas.microsoft.com/office/drawing/2014/main" id="{D23DE88E-0924-896E-2E4E-C0612A16EF7B}"/>
              </a:ext>
            </a:extLst>
          </p:cNvPr>
          <p:cNvSpPr>
            <a:spLocks noGrp="1"/>
          </p:cNvSpPr>
          <p:nvPr>
            <p:ph type="body" sz="quarter" idx="21"/>
          </p:nvPr>
        </p:nvSpPr>
        <p:spPr/>
        <p:txBody>
          <a:bodyPr/>
          <a:lstStyle/>
          <a:p>
            <a:r>
              <a:rPr lang="nl-NL" dirty="0"/>
              <a:t>CIO Rijk 18/10/2024</a:t>
            </a:r>
          </a:p>
        </p:txBody>
      </p:sp>
      <p:sp>
        <p:nvSpPr>
          <p:cNvPr id="4" name="Tijdelijke aanduiding voor dianummer 3">
            <a:extLst>
              <a:ext uri="{FF2B5EF4-FFF2-40B4-BE49-F238E27FC236}">
                <a16:creationId xmlns:a16="http://schemas.microsoft.com/office/drawing/2014/main" id="{D67F3F38-95BF-C832-0F18-E0587EA63A7D}"/>
              </a:ext>
            </a:extLst>
          </p:cNvPr>
          <p:cNvSpPr>
            <a:spLocks noGrp="1"/>
          </p:cNvSpPr>
          <p:nvPr>
            <p:ph type="sldNum" sz="quarter" idx="25"/>
          </p:nvPr>
        </p:nvSpPr>
        <p:spPr/>
        <p:txBody>
          <a:bodyPr/>
          <a:lstStyle/>
          <a:p>
            <a:fld id="{10A0A6AF-03C5-477E-939A-E28F7E7F05EA}" type="slidenum">
              <a:rPr lang="nl-NL" smtClean="0"/>
              <a:pPr/>
              <a:t>1</a:t>
            </a:fld>
            <a:endParaRPr lang="nl-NL" dirty="0"/>
          </a:p>
        </p:txBody>
      </p:sp>
      <p:sp>
        <p:nvSpPr>
          <p:cNvPr id="5" name="Titel 4">
            <a:extLst>
              <a:ext uri="{FF2B5EF4-FFF2-40B4-BE49-F238E27FC236}">
                <a16:creationId xmlns:a16="http://schemas.microsoft.com/office/drawing/2014/main" id="{8E884E99-748A-8D2F-4272-CDA81C1203CB}"/>
              </a:ext>
            </a:extLst>
          </p:cNvPr>
          <p:cNvSpPr>
            <a:spLocks noGrp="1"/>
          </p:cNvSpPr>
          <p:nvPr>
            <p:ph type="ctrTitle"/>
          </p:nvPr>
        </p:nvSpPr>
        <p:spPr/>
        <p:txBody>
          <a:bodyPr/>
          <a:lstStyle/>
          <a:p>
            <a:r>
              <a:rPr lang="nl-NL" dirty="0"/>
              <a:t>Handreiking identificatie verboden AI-systemen</a:t>
            </a:r>
          </a:p>
        </p:txBody>
      </p:sp>
      <p:sp>
        <p:nvSpPr>
          <p:cNvPr id="6" name="Ondertitel 5">
            <a:extLst>
              <a:ext uri="{FF2B5EF4-FFF2-40B4-BE49-F238E27FC236}">
                <a16:creationId xmlns:a16="http://schemas.microsoft.com/office/drawing/2014/main" id="{D1CADCD7-F832-24AE-5583-089AE0A3C562}"/>
              </a:ext>
            </a:extLst>
          </p:cNvPr>
          <p:cNvSpPr>
            <a:spLocks noGrp="1"/>
          </p:cNvSpPr>
          <p:nvPr>
            <p:ph type="subTitle" idx="1"/>
          </p:nvPr>
        </p:nvSpPr>
        <p:spPr/>
        <p:txBody>
          <a:bodyPr/>
          <a:lstStyle/>
          <a:p>
            <a:r>
              <a:rPr lang="nl-NL" dirty="0"/>
              <a:t>Implementatie AI-verordening</a:t>
            </a:r>
          </a:p>
        </p:txBody>
      </p:sp>
      <p:sp>
        <p:nvSpPr>
          <p:cNvPr id="7" name="Tijdelijke aanduiding voor voettekst 6">
            <a:extLst>
              <a:ext uri="{FF2B5EF4-FFF2-40B4-BE49-F238E27FC236}">
                <a16:creationId xmlns:a16="http://schemas.microsoft.com/office/drawing/2014/main" id="{8149F17C-6A67-FED5-1F2E-57235F0900AD}"/>
              </a:ext>
            </a:extLst>
          </p:cNvPr>
          <p:cNvSpPr>
            <a:spLocks noGrp="1"/>
          </p:cNvSpPr>
          <p:nvPr>
            <p:ph type="ftr" sz="quarter" idx="3"/>
          </p:nvPr>
        </p:nvSpPr>
        <p:spPr/>
        <p:txBody>
          <a:bodyPr/>
          <a:lstStyle/>
          <a:p>
            <a:fld id="{5B6AAF2B-AF0B-4194-B5A9-FCA7BFB44B8C}" type="datetime4">
              <a:rPr lang="nl-NL" smtClean="0"/>
              <a:pPr/>
              <a:t>13 december 2024</a:t>
            </a:fld>
            <a:r>
              <a:rPr lang="en-US"/>
              <a:t> | Voettekst</a:t>
            </a:r>
            <a:endParaRPr lang="nl-NL" dirty="0"/>
          </a:p>
        </p:txBody>
      </p:sp>
    </p:spTree>
    <p:extLst>
      <p:ext uri="{BB962C8B-B14F-4D97-AF65-F5344CB8AC3E}">
        <p14:creationId xmlns:p14="http://schemas.microsoft.com/office/powerpoint/2010/main" val="19918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C284593-F5BB-93A9-EEAE-DCBEEF27D646}"/>
              </a:ext>
            </a:extLst>
          </p:cNvPr>
          <p:cNvSpPr>
            <a:spLocks noGrp="1"/>
          </p:cNvSpPr>
          <p:nvPr>
            <p:ph type="title"/>
          </p:nvPr>
        </p:nvSpPr>
        <p:spPr/>
        <p:txBody>
          <a:bodyPr/>
          <a:lstStyle/>
          <a:p>
            <a:r>
              <a:rPr lang="nl-NL" dirty="0"/>
              <a:t>Identificatie</a:t>
            </a:r>
            <a:br>
              <a:rPr lang="nl-NL" dirty="0">
                <a:ea typeface="Verdana"/>
              </a:rPr>
            </a:br>
            <a:r>
              <a:rPr lang="nl-NL" dirty="0"/>
              <a:t>“AI-systeem”</a:t>
            </a:r>
          </a:p>
        </p:txBody>
      </p:sp>
      <p:sp>
        <p:nvSpPr>
          <p:cNvPr id="7" name="Tijdelijke aanduiding voor tekst 6">
            <a:extLst>
              <a:ext uri="{FF2B5EF4-FFF2-40B4-BE49-F238E27FC236}">
                <a16:creationId xmlns:a16="http://schemas.microsoft.com/office/drawing/2014/main" id="{B3F4AB36-A605-17AA-8518-E883A0885D80}"/>
              </a:ext>
            </a:extLst>
          </p:cNvPr>
          <p:cNvSpPr>
            <a:spLocks noGrp="1"/>
          </p:cNvSpPr>
          <p:nvPr>
            <p:ph type="body" idx="1"/>
          </p:nvPr>
        </p:nvSpPr>
        <p:spPr/>
        <p:txBody>
          <a:bodyPr/>
          <a:lstStyle/>
          <a:p>
            <a:r>
              <a:rPr lang="nl-NL" dirty="0"/>
              <a:t>Uitzonderingen</a:t>
            </a:r>
          </a:p>
          <a:p>
            <a:r>
              <a:rPr lang="nl-NL" dirty="0"/>
              <a:t>Definitie</a:t>
            </a:r>
          </a:p>
          <a:p>
            <a:r>
              <a:rPr lang="nl-NL" dirty="0"/>
              <a:t>Beslisboom</a:t>
            </a:r>
          </a:p>
        </p:txBody>
      </p:sp>
      <p:sp>
        <p:nvSpPr>
          <p:cNvPr id="8" name="Tijdelijke aanduiding voor tekst 7">
            <a:extLst>
              <a:ext uri="{FF2B5EF4-FFF2-40B4-BE49-F238E27FC236}">
                <a16:creationId xmlns:a16="http://schemas.microsoft.com/office/drawing/2014/main" id="{37E42467-7EE3-72CB-3656-225BBD1C2A42}"/>
              </a:ext>
            </a:extLst>
          </p:cNvPr>
          <p:cNvSpPr>
            <a:spLocks noGrp="1"/>
          </p:cNvSpPr>
          <p:nvPr>
            <p:ph type="body" sz="quarter" idx="13"/>
          </p:nvPr>
        </p:nvSpPr>
        <p:spPr/>
        <p:txBody>
          <a:bodyPr/>
          <a:lstStyle/>
          <a:p>
            <a:r>
              <a:rPr lang="nl-NL" dirty="0"/>
              <a:t>2</a:t>
            </a:r>
          </a:p>
        </p:txBody>
      </p:sp>
      <p:sp>
        <p:nvSpPr>
          <p:cNvPr id="4" name="Tijdelijke aanduiding voor dianummer 3">
            <a:extLst>
              <a:ext uri="{FF2B5EF4-FFF2-40B4-BE49-F238E27FC236}">
                <a16:creationId xmlns:a16="http://schemas.microsoft.com/office/drawing/2014/main" id="{164F3C01-8F50-8615-98C2-972D2F49A50A}"/>
              </a:ext>
            </a:extLst>
          </p:cNvPr>
          <p:cNvSpPr>
            <a:spLocks noGrp="1"/>
          </p:cNvSpPr>
          <p:nvPr>
            <p:ph type="sldNum" sz="quarter" idx="16"/>
          </p:nvPr>
        </p:nvSpPr>
        <p:spPr/>
        <p:txBody>
          <a:bodyPr/>
          <a:lstStyle/>
          <a:p>
            <a:fld id="{10A0A6AF-03C5-477E-939A-E28F7E7F05EA}" type="slidenum">
              <a:rPr lang="nl-NL" smtClean="0"/>
              <a:pPr/>
              <a:t>10</a:t>
            </a:fld>
            <a:endParaRPr lang="nl-NL" dirty="0"/>
          </a:p>
        </p:txBody>
      </p:sp>
      <p:pic>
        <p:nvPicPr>
          <p:cNvPr id="3" name="Afbeelding 2" descr="Abstracte weergave van glazen knooppunten en een raster">
            <a:extLst>
              <a:ext uri="{FF2B5EF4-FFF2-40B4-BE49-F238E27FC236}">
                <a16:creationId xmlns:a16="http://schemas.microsoft.com/office/drawing/2014/main" id="{1B504F89-ADB1-C21F-AFF3-AB96E42E38DE}"/>
              </a:ext>
            </a:extLst>
          </p:cNvPr>
          <p:cNvPicPr>
            <a:picLocks noChangeAspect="1"/>
          </p:cNvPicPr>
          <p:nvPr/>
        </p:nvPicPr>
        <p:blipFill rotWithShape="1">
          <a:blip r:embed="rId2">
            <a:extLst>
              <a:ext uri="{28A0092B-C50C-407E-A947-70E740481C1C}">
                <a14:useLocalDpi xmlns:a14="http://schemas.microsoft.com/office/drawing/2010/main" val="0"/>
              </a:ext>
            </a:extLst>
          </a:blip>
          <a:srcRect l="41319"/>
          <a:stretch/>
        </p:blipFill>
        <p:spPr>
          <a:xfrm>
            <a:off x="6096000" y="0"/>
            <a:ext cx="6096000" cy="6866697"/>
          </a:xfrm>
          <a:prstGeom prst="rect">
            <a:avLst/>
          </a:prstGeom>
        </p:spPr>
      </p:pic>
      <p:pic>
        <p:nvPicPr>
          <p:cNvPr id="9" name="Afbeelding 8" descr="RO_vervolgpagina_Logo_2_RGB_pos__aangepast.png">
            <a:extLst>
              <a:ext uri="{FF2B5EF4-FFF2-40B4-BE49-F238E27FC236}">
                <a16:creationId xmlns:a16="http://schemas.microsoft.com/office/drawing/2014/main" id="{E6D50C78-3EDC-5CA1-4F6D-D02570F0B697}"/>
              </a:ext>
            </a:extLst>
          </p:cNvPr>
          <p:cNvPicPr>
            <a:picLocks noChangeAspect="1"/>
          </p:cNvPicPr>
          <p:nvPr/>
        </p:nvPicPr>
        <p:blipFill>
          <a:blip r:embed="rId3" cstate="print"/>
          <a:stretch>
            <a:fillRect/>
          </a:stretch>
        </p:blipFill>
        <p:spPr>
          <a:xfrm>
            <a:off x="0" y="0"/>
            <a:ext cx="12192000" cy="1057656"/>
          </a:xfrm>
          <a:prstGeom prst="rect">
            <a:avLst/>
          </a:prstGeom>
        </p:spPr>
      </p:pic>
      <p:sp>
        <p:nvSpPr>
          <p:cNvPr id="2" name="Tijdelijke aanduiding voor voettekst 7">
            <a:extLst>
              <a:ext uri="{FF2B5EF4-FFF2-40B4-BE49-F238E27FC236}">
                <a16:creationId xmlns:a16="http://schemas.microsoft.com/office/drawing/2014/main" id="{270E1DC3-486D-77EC-A4EE-8289D98DCA55}"/>
              </a:ext>
            </a:extLst>
          </p:cNvPr>
          <p:cNvSpPr>
            <a:spLocks noGrp="1"/>
          </p:cNvSpPr>
          <p:nvPr>
            <p:ph type="ftr" sz="quarter" idx="3"/>
          </p:nvPr>
        </p:nvSpPr>
        <p:spPr>
          <a:xfrm>
            <a:off x="635000" y="6221413"/>
            <a:ext cx="5003800" cy="322075"/>
          </a:xfrm>
        </p:spPr>
        <p:txBody>
          <a:bodyPr/>
          <a:lstStyle/>
          <a:p>
            <a:fld id="{ADCA06F1-BCC8-460B-97C9-DC7CFF7F4338}"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73668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74DA16D3-333B-D841-FD12-8E90B3ECEC21}"/>
              </a:ext>
            </a:extLst>
          </p:cNvPr>
          <p:cNvSpPr>
            <a:spLocks noGrp="1"/>
          </p:cNvSpPr>
          <p:nvPr>
            <p:ph idx="1"/>
          </p:nvPr>
        </p:nvSpPr>
        <p:spPr/>
        <p:txBody>
          <a:bodyPr>
            <a:normAutofit fontScale="55000" lnSpcReduction="20000"/>
          </a:bodyPr>
          <a:lstStyle/>
          <a:p>
            <a:pPr marL="0" indent="0">
              <a:lnSpc>
                <a:spcPct val="134000"/>
              </a:lnSpc>
              <a:buNone/>
            </a:pPr>
            <a:r>
              <a:rPr lang="nl-NL" sz="2000" dirty="0"/>
              <a:t>Voordat een algoritme geïdentificeerd kan worden als ´AI-systeem´ is het nuttig om na te gaan of het toepassingsgebied van het algoritme buiten de reikwijdte van de AI-verordening valt.</a:t>
            </a:r>
          </a:p>
          <a:p>
            <a:pPr marL="0" indent="0">
              <a:lnSpc>
                <a:spcPct val="134000"/>
              </a:lnSpc>
              <a:buNone/>
            </a:pPr>
            <a:r>
              <a:rPr lang="nl-NL" sz="2000" b="1" dirty="0"/>
              <a:t>Niet van toepassing op:</a:t>
            </a:r>
          </a:p>
          <a:p>
            <a:pPr>
              <a:lnSpc>
                <a:spcPct val="134000"/>
              </a:lnSpc>
            </a:pPr>
            <a:r>
              <a:rPr lang="nl-NL" sz="2000" dirty="0"/>
              <a:t>Militaire-, defensie-, en nationale veiligheidsdoeleinden (Art.2(3)).</a:t>
            </a:r>
          </a:p>
          <a:p>
            <a:pPr lvl="1">
              <a:lnSpc>
                <a:spcPct val="134000"/>
              </a:lnSpc>
            </a:pPr>
            <a:r>
              <a:rPr lang="nl-NL" sz="1600" dirty="0"/>
              <a:t>“</a:t>
            </a:r>
            <a:r>
              <a:rPr lang="nl-NL" sz="1600" dirty="0" err="1"/>
              <a:t>dual</a:t>
            </a:r>
            <a:r>
              <a:rPr lang="nl-NL" sz="1600" dirty="0"/>
              <a:t> </a:t>
            </a:r>
            <a:r>
              <a:rPr lang="nl-NL" sz="1600" dirty="0" err="1"/>
              <a:t>use</a:t>
            </a:r>
            <a:r>
              <a:rPr lang="nl-NL" sz="1600" dirty="0"/>
              <a:t>” systemen moeten wel voldoen (overweging 24)</a:t>
            </a:r>
          </a:p>
          <a:p>
            <a:pPr>
              <a:lnSpc>
                <a:spcPct val="134000"/>
              </a:lnSpc>
            </a:pPr>
            <a:r>
              <a:rPr lang="nl-NL" sz="2000" dirty="0"/>
              <a:t>Internationale organisaties, en overheidsinstanties van derde landen in het kader van internationale samenwerking of overeenkomsten met de Unie of een of meer lidstaten op het gebied van rechtshandhaving en justitie (Art.2(4)).</a:t>
            </a:r>
          </a:p>
          <a:p>
            <a:pPr>
              <a:lnSpc>
                <a:spcPct val="134000"/>
              </a:lnSpc>
            </a:pPr>
            <a:r>
              <a:rPr lang="nl-NL" sz="2000" dirty="0"/>
              <a:t>Systemen of modellen strikt voor wetenschappelijk onderzoek of wetenschappelijke ontwikkeling</a:t>
            </a:r>
          </a:p>
          <a:p>
            <a:pPr>
              <a:lnSpc>
                <a:spcPct val="134000"/>
              </a:lnSpc>
            </a:pPr>
            <a:r>
              <a:rPr lang="nl-NL" sz="2000" dirty="0"/>
              <a:t>Onderzoeks-, test- of ontwikkelingsactiviteiten met betrekking tot AI-systemen of AI-modellen voor zij in de handel worden gebracht of in gebruik worden gesteld. </a:t>
            </a:r>
          </a:p>
          <a:p>
            <a:pPr>
              <a:lnSpc>
                <a:spcPct val="134000"/>
              </a:lnSpc>
            </a:pPr>
            <a:r>
              <a:rPr lang="nl-NL" sz="2000" dirty="0"/>
              <a:t>Gebruik van systemen in het kader van een louter persoonlijke niet-professionele activiteit.</a:t>
            </a:r>
          </a:p>
          <a:p>
            <a:pPr>
              <a:lnSpc>
                <a:spcPct val="134000"/>
              </a:lnSpc>
            </a:pPr>
            <a:r>
              <a:rPr lang="nl-NL" sz="2000" dirty="0"/>
              <a:t>AI-systemen die worden vrijgegeven onder vrije en opensource licenties, tenzij zij in de handel worden gebracht of in gebruik worden gesteld als AI-systemen met een hoog risico of als een AI-systeem dat onder artikel 5 (verboden systemen) of artikel 50 (transparantieverplichtingen) valt.</a:t>
            </a:r>
          </a:p>
          <a:p>
            <a:pPr marL="0" indent="0">
              <a:lnSpc>
                <a:spcPct val="134000"/>
              </a:lnSpc>
              <a:buNone/>
            </a:pPr>
            <a:r>
              <a:rPr lang="nl-NL" sz="2000" b="1" dirty="0"/>
              <a:t>Wel van toepassing op:</a:t>
            </a:r>
          </a:p>
          <a:p>
            <a:pPr>
              <a:lnSpc>
                <a:spcPct val="134000"/>
              </a:lnSpc>
            </a:pPr>
            <a:r>
              <a:rPr lang="nl-NL" sz="2000" dirty="0"/>
              <a:t>Systemen voor rechtshandhaving en openbare veiligheid (Art.3(45))</a:t>
            </a:r>
          </a:p>
        </p:txBody>
      </p:sp>
      <p:sp>
        <p:nvSpPr>
          <p:cNvPr id="7" name="Titel 6">
            <a:extLst>
              <a:ext uri="{FF2B5EF4-FFF2-40B4-BE49-F238E27FC236}">
                <a16:creationId xmlns:a16="http://schemas.microsoft.com/office/drawing/2014/main" id="{73022167-1F35-6632-28AA-F68D41B6B240}"/>
              </a:ext>
            </a:extLst>
          </p:cNvPr>
          <p:cNvSpPr>
            <a:spLocks noGrp="1"/>
          </p:cNvSpPr>
          <p:nvPr>
            <p:ph type="title"/>
          </p:nvPr>
        </p:nvSpPr>
        <p:spPr/>
        <p:txBody>
          <a:bodyPr/>
          <a:lstStyle/>
          <a:p>
            <a:r>
              <a:rPr lang="nl-NL" dirty="0"/>
              <a:t>Stap 2: Identificatie AI-systeem</a:t>
            </a:r>
          </a:p>
        </p:txBody>
      </p:sp>
      <p:sp>
        <p:nvSpPr>
          <p:cNvPr id="5" name="Tijdelijke aanduiding voor dianummer 4">
            <a:extLst>
              <a:ext uri="{FF2B5EF4-FFF2-40B4-BE49-F238E27FC236}">
                <a16:creationId xmlns:a16="http://schemas.microsoft.com/office/drawing/2014/main" id="{3FEFEC75-740A-28F0-5527-DED493E49B81}"/>
              </a:ext>
            </a:extLst>
          </p:cNvPr>
          <p:cNvSpPr>
            <a:spLocks noGrp="1"/>
          </p:cNvSpPr>
          <p:nvPr>
            <p:ph type="sldNum" sz="quarter" idx="12"/>
          </p:nvPr>
        </p:nvSpPr>
        <p:spPr/>
        <p:txBody>
          <a:bodyPr/>
          <a:lstStyle/>
          <a:p>
            <a:fld id="{10A0A6AF-03C5-477E-939A-E28F7E7F05EA}" type="slidenum">
              <a:rPr lang="nl-NL" smtClean="0"/>
              <a:pPr/>
              <a:t>11</a:t>
            </a:fld>
            <a:endParaRPr lang="nl-NL" dirty="0"/>
          </a:p>
        </p:txBody>
      </p:sp>
      <p:sp>
        <p:nvSpPr>
          <p:cNvPr id="2" name="Tijdelijke aanduiding voor voettekst 4">
            <a:extLst>
              <a:ext uri="{FF2B5EF4-FFF2-40B4-BE49-F238E27FC236}">
                <a16:creationId xmlns:a16="http://schemas.microsoft.com/office/drawing/2014/main" id="{C868A785-7677-1561-BAD6-6FB241D8F910}"/>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82152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FD8E46AF-D232-A0AD-6105-92487320EEE5}"/>
              </a:ext>
            </a:extLst>
          </p:cNvPr>
          <p:cNvSpPr>
            <a:spLocks noGrp="1"/>
          </p:cNvSpPr>
          <p:nvPr>
            <p:ph idx="1"/>
          </p:nvPr>
        </p:nvSpPr>
        <p:spPr/>
        <p:txBody>
          <a:bodyPr>
            <a:normAutofit/>
          </a:bodyPr>
          <a:lstStyle/>
          <a:p>
            <a:pPr marL="0" indent="0">
              <a:buNone/>
            </a:pPr>
            <a:r>
              <a:rPr lang="nl-NL" dirty="0"/>
              <a:t>Het AI-systeem is het centrale object van de AI-verordening.</a:t>
            </a:r>
          </a:p>
          <a:p>
            <a:pPr marL="0" indent="0">
              <a:buNone/>
            </a:pPr>
            <a:r>
              <a:rPr lang="nl-NL" dirty="0"/>
              <a:t>De definitie van dit concept verhoudt zich niet altijd intuïtief tot gerelateerde concepten als algoritme, AI, ‘simpele beslisregel’, automatische besluitvorming.</a:t>
            </a:r>
          </a:p>
          <a:p>
            <a:pPr marL="0" indent="0">
              <a:lnSpc>
                <a:spcPct val="115000"/>
              </a:lnSpc>
              <a:spcAft>
                <a:spcPts val="800"/>
              </a:spcAft>
              <a:buNone/>
            </a:pPr>
            <a:r>
              <a:rPr lang="nl-NL" sz="2400" dirty="0">
                <a:effectLst/>
                <a:latin typeface="Verdana" panose="020B0604030504040204" pitchFamily="34" charset="0"/>
                <a:ea typeface="Calibri" panose="020F0502020204030204" pitchFamily="34" charset="0"/>
                <a:cs typeface="Times New Roman" panose="02020603050405020304" pitchFamily="18" charset="0"/>
              </a:rPr>
              <a:t>De reikwijdte van de definitie van “AI-systeem” kan worden bepaald door artikel 3 en overweging 12 uit de verordening goed te bestuderen. </a:t>
            </a:r>
          </a:p>
          <a:p>
            <a:pPr marL="0" indent="0">
              <a:lnSpc>
                <a:spcPct val="115000"/>
              </a:lnSpc>
              <a:spcAft>
                <a:spcPts val="800"/>
              </a:spcAft>
              <a:buNone/>
            </a:pPr>
            <a:r>
              <a:rPr lang="nl-NL" sz="2400" dirty="0">
                <a:effectLst/>
                <a:latin typeface="Verdana" panose="020B0604030504040204" pitchFamily="34" charset="0"/>
                <a:ea typeface="Calibri" panose="020F0502020204030204" pitchFamily="34" charset="0"/>
                <a:cs typeface="Times New Roman" panose="02020603050405020304" pitchFamily="18" charset="0"/>
              </a:rPr>
              <a:t>In de volgende pagina’s werken we de elementen in deze definitie stapsgewijs uit. </a:t>
            </a:r>
          </a:p>
        </p:txBody>
      </p:sp>
      <p:sp>
        <p:nvSpPr>
          <p:cNvPr id="7" name="Titel 6">
            <a:extLst>
              <a:ext uri="{FF2B5EF4-FFF2-40B4-BE49-F238E27FC236}">
                <a16:creationId xmlns:a16="http://schemas.microsoft.com/office/drawing/2014/main" id="{5CC9E8A9-53E1-D20D-F46D-5F2D13294FF4}"/>
              </a:ext>
            </a:extLst>
          </p:cNvPr>
          <p:cNvSpPr>
            <a:spLocks noGrp="1"/>
          </p:cNvSpPr>
          <p:nvPr>
            <p:ph type="title"/>
          </p:nvPr>
        </p:nvSpPr>
        <p:spPr/>
        <p:txBody>
          <a:bodyPr>
            <a:normAutofit/>
          </a:bodyPr>
          <a:lstStyle/>
          <a:p>
            <a:r>
              <a:rPr lang="nl-NL" dirty="0"/>
              <a:t>Stap 2 Identificatie “AI-Systeem”</a:t>
            </a:r>
          </a:p>
        </p:txBody>
      </p:sp>
      <p:sp>
        <p:nvSpPr>
          <p:cNvPr id="5" name="Tijdelijke aanduiding voor dianummer 4">
            <a:extLst>
              <a:ext uri="{FF2B5EF4-FFF2-40B4-BE49-F238E27FC236}">
                <a16:creationId xmlns:a16="http://schemas.microsoft.com/office/drawing/2014/main" id="{C761EE85-1DB7-2F5C-F9B4-69C99CB81417}"/>
              </a:ext>
            </a:extLst>
          </p:cNvPr>
          <p:cNvSpPr>
            <a:spLocks noGrp="1"/>
          </p:cNvSpPr>
          <p:nvPr>
            <p:ph type="sldNum" sz="quarter" idx="12"/>
          </p:nvPr>
        </p:nvSpPr>
        <p:spPr/>
        <p:txBody>
          <a:bodyPr/>
          <a:lstStyle/>
          <a:p>
            <a:fld id="{10A0A6AF-03C5-477E-939A-E28F7E7F05EA}" type="slidenum">
              <a:rPr lang="nl-NL" smtClean="0"/>
              <a:pPr/>
              <a:t>12</a:t>
            </a:fld>
            <a:endParaRPr lang="nl-NL" dirty="0"/>
          </a:p>
        </p:txBody>
      </p:sp>
      <p:sp>
        <p:nvSpPr>
          <p:cNvPr id="2" name="Tijdelijke aanduiding voor voettekst 4">
            <a:extLst>
              <a:ext uri="{FF2B5EF4-FFF2-40B4-BE49-F238E27FC236}">
                <a16:creationId xmlns:a16="http://schemas.microsoft.com/office/drawing/2014/main" id="{3B2CE6CD-51A9-8704-D331-BD0A73C87CB9}"/>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33879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D201C0A-9959-DA4B-6BF3-E4CBCA256CC5}"/>
              </a:ext>
            </a:extLst>
          </p:cNvPr>
          <p:cNvSpPr>
            <a:spLocks noGrp="1"/>
          </p:cNvSpPr>
          <p:nvPr>
            <p:ph sz="half" idx="1"/>
          </p:nvPr>
        </p:nvSpPr>
        <p:spPr/>
        <p:txBody>
          <a:bodyPr>
            <a:noAutofit/>
          </a:bodyPr>
          <a:lstStyle/>
          <a:p>
            <a:pPr marL="0" indent="0">
              <a:buNone/>
            </a:pPr>
            <a:r>
              <a:rPr lang="nl-NL" dirty="0"/>
              <a:t>De definitie van een AI-systeem in de verordening luidt als volgt:</a:t>
            </a:r>
          </a:p>
          <a:p>
            <a:pPr marL="0" indent="0">
              <a:lnSpc>
                <a:spcPct val="100000"/>
              </a:lnSpc>
              <a:buNone/>
            </a:pPr>
            <a:r>
              <a:rPr lang="nl-NL" sz="1800" dirty="0"/>
              <a:t>“</a:t>
            </a:r>
            <a:r>
              <a:rPr lang="nl-NL" sz="1800" dirty="0">
                <a:highlight>
                  <a:srgbClr val="FFFF00"/>
                </a:highlight>
              </a:rPr>
              <a:t>een op een machine gebaseerd systeem </a:t>
            </a:r>
            <a:r>
              <a:rPr lang="nl-NL" sz="1800" dirty="0"/>
              <a:t>dat is </a:t>
            </a:r>
            <a:r>
              <a:rPr lang="nl-NL" sz="1800" dirty="0">
                <a:highlight>
                  <a:srgbClr val="00FF00"/>
                </a:highlight>
              </a:rPr>
              <a:t>ontworpen om met verschillende niveaus van autonomie</a:t>
            </a:r>
            <a:r>
              <a:rPr lang="nl-NL" sz="1800" dirty="0"/>
              <a:t> te werken en </a:t>
            </a:r>
            <a:r>
              <a:rPr lang="nl-NL" sz="1800" dirty="0">
                <a:highlight>
                  <a:srgbClr val="FF00FF"/>
                </a:highlight>
              </a:rPr>
              <a:t>dat na het inzetten ervan aanpassingsvermogen kan vertonen</a:t>
            </a:r>
            <a:r>
              <a:rPr lang="nl-NL" sz="1800" dirty="0"/>
              <a:t>, en </a:t>
            </a:r>
            <a:r>
              <a:rPr lang="nl-NL" sz="1800" dirty="0">
                <a:highlight>
                  <a:srgbClr val="00FFFF"/>
                </a:highlight>
              </a:rPr>
              <a:t>dat, voor expliciete of impliciete doelstellingen, uit de ontvangen input afleidt hoe output te genereren</a:t>
            </a:r>
            <a:r>
              <a:rPr lang="nl-NL" sz="1800" dirty="0"/>
              <a:t> zoals voorspellingen, inhoud, aanbevelingen of beslissingen </a:t>
            </a:r>
            <a:r>
              <a:rPr lang="nl-NL" sz="1800" dirty="0">
                <a:highlight>
                  <a:srgbClr val="C0C0C0"/>
                </a:highlight>
              </a:rPr>
              <a:t>die van invloed kunnen zijn op fysieke of virtuele omgevingen</a:t>
            </a:r>
            <a:r>
              <a:rPr lang="nl-NL" sz="1800" dirty="0"/>
              <a:t>”</a:t>
            </a:r>
          </a:p>
        </p:txBody>
      </p:sp>
      <p:sp>
        <p:nvSpPr>
          <p:cNvPr id="7" name="Tijdelijke aanduiding voor inhoud 6">
            <a:extLst>
              <a:ext uri="{FF2B5EF4-FFF2-40B4-BE49-F238E27FC236}">
                <a16:creationId xmlns:a16="http://schemas.microsoft.com/office/drawing/2014/main" id="{8A403566-DF17-00B1-EF21-29C78D5CBEC5}"/>
              </a:ext>
            </a:extLst>
          </p:cNvPr>
          <p:cNvSpPr>
            <a:spLocks noGrp="1"/>
          </p:cNvSpPr>
          <p:nvPr>
            <p:ph sz="half" idx="2"/>
          </p:nvPr>
        </p:nvSpPr>
        <p:spPr/>
        <p:txBody>
          <a:bodyPr>
            <a:normAutofit lnSpcReduction="10000"/>
          </a:bodyPr>
          <a:lstStyle/>
          <a:p>
            <a:pPr>
              <a:lnSpc>
                <a:spcPct val="100000"/>
              </a:lnSpc>
              <a:buFont typeface="Arial" panose="020B0604020202020204" pitchFamily="34" charset="0"/>
              <a:buChar char="•"/>
            </a:pPr>
            <a:r>
              <a:rPr lang="nl-NL" sz="1800" dirty="0">
                <a:effectLst/>
                <a:latin typeface="Verdana" panose="020B0604030504040204" pitchFamily="34" charset="0"/>
                <a:ea typeface="Calibri" panose="020F0502020204030204" pitchFamily="34" charset="0"/>
                <a:cs typeface="Times New Roman" panose="02020603050405020304" pitchFamily="18" charset="0"/>
              </a:rPr>
              <a:t>Er zijn </a:t>
            </a:r>
            <a:r>
              <a:rPr lang="nl-NL" sz="1800" b="1" dirty="0">
                <a:effectLst/>
                <a:latin typeface="Verdana" panose="020B0604030504040204" pitchFamily="34" charset="0"/>
                <a:ea typeface="Calibri" panose="020F0502020204030204" pitchFamily="34" charset="0"/>
                <a:cs typeface="Times New Roman" panose="02020603050405020304" pitchFamily="18" charset="0"/>
              </a:rPr>
              <a:t>vijf eigenschappen</a:t>
            </a:r>
            <a:r>
              <a:rPr lang="nl-NL" sz="1800" dirty="0">
                <a:effectLst/>
                <a:latin typeface="Verdana" panose="020B0604030504040204" pitchFamily="34" charset="0"/>
                <a:ea typeface="Calibri" panose="020F0502020204030204" pitchFamily="34" charset="0"/>
                <a:cs typeface="Times New Roman" panose="02020603050405020304" pitchFamily="18" charset="0"/>
              </a:rPr>
              <a:t> te onderscheiden in deze definitie. </a:t>
            </a:r>
          </a:p>
          <a:p>
            <a:pPr>
              <a:lnSpc>
                <a:spcPct val="100000"/>
              </a:lnSpc>
              <a:buFont typeface="Arial" panose="020B0604020202020204" pitchFamily="34" charset="0"/>
              <a:buChar char="•"/>
            </a:pPr>
            <a:r>
              <a:rPr lang="nl-NL" sz="1800" dirty="0">
                <a:effectLst/>
                <a:latin typeface="Verdana" panose="020B0604030504040204" pitchFamily="34" charset="0"/>
                <a:ea typeface="Calibri" panose="020F0502020204030204" pitchFamily="34" charset="0"/>
                <a:cs typeface="Times New Roman" panose="02020603050405020304" pitchFamily="18" charset="0"/>
              </a:rPr>
              <a:t>De eigenschappen in de definitie kunnen worden gebruikt om te beoordelen wat de relevante reikwijdte ervan is, afhankelijk van de context waarin de definitie wordt gebruikt. </a:t>
            </a:r>
          </a:p>
          <a:p>
            <a:pPr>
              <a:lnSpc>
                <a:spcPct val="100000"/>
              </a:lnSpc>
              <a:buFont typeface="Arial" panose="020B0604020202020204" pitchFamily="34" charset="0"/>
              <a:buChar char="•"/>
            </a:pPr>
            <a:r>
              <a:rPr lang="nl-NL" sz="1800" dirty="0">
                <a:effectLst/>
                <a:latin typeface="Verdana" panose="020B0604030504040204" pitchFamily="34" charset="0"/>
                <a:ea typeface="Calibri" panose="020F0502020204030204" pitchFamily="34" charset="0"/>
                <a:cs typeface="Times New Roman" panose="02020603050405020304" pitchFamily="18" charset="0"/>
              </a:rPr>
              <a:t>De sleuteleigenschappen in deze definitie zijn ´</a:t>
            </a:r>
            <a:r>
              <a:rPr lang="nl-NL" sz="1800" b="1" dirty="0">
                <a:effectLst/>
                <a:latin typeface="Verdana" panose="020B0604030504040204" pitchFamily="34" charset="0"/>
                <a:ea typeface="Calibri" panose="020F0502020204030204" pitchFamily="34" charset="0"/>
                <a:cs typeface="Times New Roman" panose="02020603050405020304" pitchFamily="18" charset="0"/>
              </a:rPr>
              <a:t>autonomie</a:t>
            </a:r>
            <a:r>
              <a:rPr lang="nl-NL" sz="1800" dirty="0">
                <a:effectLst/>
                <a:latin typeface="Verdana" panose="020B0604030504040204" pitchFamily="34" charset="0"/>
                <a:ea typeface="Calibri" panose="020F0502020204030204" pitchFamily="34" charset="0"/>
                <a:cs typeface="Times New Roman" panose="02020603050405020304" pitchFamily="18" charset="0"/>
              </a:rPr>
              <a:t>´ (II) en ´</a:t>
            </a:r>
            <a:r>
              <a:rPr lang="nl-NL" sz="1800" b="1" dirty="0">
                <a:effectLst/>
                <a:latin typeface="Verdana" panose="020B0604030504040204" pitchFamily="34" charset="0"/>
                <a:ea typeface="Calibri" panose="020F0502020204030204" pitchFamily="34" charset="0"/>
                <a:cs typeface="Times New Roman" panose="02020603050405020304" pitchFamily="18" charset="0"/>
              </a:rPr>
              <a:t>inferentievermogen</a:t>
            </a:r>
            <a:r>
              <a:rPr lang="nl-NL" sz="1800" dirty="0">
                <a:effectLst/>
                <a:latin typeface="Verdana" panose="020B0604030504040204" pitchFamily="34" charset="0"/>
                <a:ea typeface="Calibri" panose="020F0502020204030204" pitchFamily="34" charset="0"/>
                <a:cs typeface="Times New Roman" panose="02020603050405020304" pitchFamily="18" charset="0"/>
              </a:rPr>
              <a:t>´ (IV), die een AI-systeem duidelijk onderscheiden van andere software waarbij de output vooraf wordt bepaald door een strikt algoritme.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el 2">
            <a:extLst>
              <a:ext uri="{FF2B5EF4-FFF2-40B4-BE49-F238E27FC236}">
                <a16:creationId xmlns:a16="http://schemas.microsoft.com/office/drawing/2014/main" id="{8276E493-8C89-DBB6-1D9E-0364443AA17B}"/>
              </a:ext>
            </a:extLst>
          </p:cNvPr>
          <p:cNvSpPr>
            <a:spLocks noGrp="1"/>
          </p:cNvSpPr>
          <p:nvPr>
            <p:ph type="title"/>
          </p:nvPr>
        </p:nvSpPr>
        <p:spPr/>
        <p:txBody>
          <a:bodyPr/>
          <a:lstStyle/>
          <a:p>
            <a:r>
              <a:rPr lang="nl-NL" dirty="0"/>
              <a:t>Stap 2 Definitie ‘AI-systeem’</a:t>
            </a:r>
          </a:p>
        </p:txBody>
      </p:sp>
      <p:sp>
        <p:nvSpPr>
          <p:cNvPr id="4" name="Tijdelijke aanduiding voor dianummer 3">
            <a:extLst>
              <a:ext uri="{FF2B5EF4-FFF2-40B4-BE49-F238E27FC236}">
                <a16:creationId xmlns:a16="http://schemas.microsoft.com/office/drawing/2014/main" id="{C41E942C-C823-1777-6BF3-A43F5A944FAB}"/>
              </a:ext>
            </a:extLst>
          </p:cNvPr>
          <p:cNvSpPr>
            <a:spLocks noGrp="1"/>
          </p:cNvSpPr>
          <p:nvPr>
            <p:ph type="sldNum" sz="quarter" idx="12"/>
          </p:nvPr>
        </p:nvSpPr>
        <p:spPr/>
        <p:txBody>
          <a:bodyPr/>
          <a:lstStyle/>
          <a:p>
            <a:fld id="{10A0A6AF-03C5-477E-939A-E28F7E7F05EA}" type="slidenum">
              <a:rPr lang="nl-NL" smtClean="0"/>
              <a:pPr/>
              <a:t>13</a:t>
            </a:fld>
            <a:endParaRPr lang="nl-NL" dirty="0"/>
          </a:p>
        </p:txBody>
      </p:sp>
      <p:sp>
        <p:nvSpPr>
          <p:cNvPr id="8" name="Tijdelijke aanduiding voor voettekst 4">
            <a:extLst>
              <a:ext uri="{FF2B5EF4-FFF2-40B4-BE49-F238E27FC236}">
                <a16:creationId xmlns:a16="http://schemas.microsoft.com/office/drawing/2014/main" id="{4A57BADD-3B93-E83C-9DFC-E5E944BEF2DB}"/>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81728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jdelijke aanduiding voor inhoud 31">
            <a:extLst>
              <a:ext uri="{FF2B5EF4-FFF2-40B4-BE49-F238E27FC236}">
                <a16:creationId xmlns:a16="http://schemas.microsoft.com/office/drawing/2014/main" id="{90583ADD-5A1F-7625-C37D-DD9A78630048}"/>
              </a:ext>
            </a:extLst>
          </p:cNvPr>
          <p:cNvSpPr>
            <a:spLocks noGrp="1"/>
          </p:cNvSpPr>
          <p:nvPr>
            <p:ph sz="half" idx="2"/>
          </p:nvPr>
        </p:nvSpPr>
        <p:spPr/>
        <p:txBody>
          <a:bodyPr>
            <a:noAutofit/>
          </a:bodyPr>
          <a:lstStyle/>
          <a:p>
            <a:r>
              <a:rPr lang="nl-NL" sz="1800" dirty="0"/>
              <a:t>Deze beslisboom presenteert de elementen van een ‘AI-systeem’ in de verordening.</a:t>
            </a:r>
          </a:p>
          <a:p>
            <a:r>
              <a:rPr lang="nl-NL" sz="1800" b="1" dirty="0"/>
              <a:t>Klik op de blauwe elementen om naar de uitleg te springen.</a:t>
            </a:r>
          </a:p>
          <a:p>
            <a:r>
              <a:rPr lang="nl-NL" sz="1800" dirty="0"/>
              <a:t>Het onderdeel ‘Aanpassingsvermogen’ is een illustratief element, maar wordt voor de volledigheid wel meegenomen.</a:t>
            </a:r>
          </a:p>
        </p:txBody>
      </p:sp>
      <p:sp>
        <p:nvSpPr>
          <p:cNvPr id="4" name="Titel 3">
            <a:extLst>
              <a:ext uri="{FF2B5EF4-FFF2-40B4-BE49-F238E27FC236}">
                <a16:creationId xmlns:a16="http://schemas.microsoft.com/office/drawing/2014/main" id="{D5923DFD-FBC5-E92E-8AA0-8E26C928AD09}"/>
              </a:ext>
            </a:extLst>
          </p:cNvPr>
          <p:cNvSpPr>
            <a:spLocks noGrp="1"/>
          </p:cNvSpPr>
          <p:nvPr>
            <p:ph type="title"/>
          </p:nvPr>
        </p:nvSpPr>
        <p:spPr/>
        <p:txBody>
          <a:bodyPr/>
          <a:lstStyle/>
          <a:p>
            <a:r>
              <a:rPr lang="nl-NL" dirty="0"/>
              <a:t>Beslisboom ‘AI-systeem’</a:t>
            </a:r>
          </a:p>
        </p:txBody>
      </p:sp>
      <p:sp>
        <p:nvSpPr>
          <p:cNvPr id="5" name="Tijdelijke aanduiding voor dianummer 4">
            <a:extLst>
              <a:ext uri="{FF2B5EF4-FFF2-40B4-BE49-F238E27FC236}">
                <a16:creationId xmlns:a16="http://schemas.microsoft.com/office/drawing/2014/main" id="{AA4A503A-FCF2-264D-0807-06BA523ADB96}"/>
              </a:ext>
            </a:extLst>
          </p:cNvPr>
          <p:cNvSpPr>
            <a:spLocks noGrp="1"/>
          </p:cNvSpPr>
          <p:nvPr>
            <p:ph type="sldNum" sz="quarter" idx="12"/>
          </p:nvPr>
        </p:nvSpPr>
        <p:spPr/>
        <p:txBody>
          <a:bodyPr/>
          <a:lstStyle/>
          <a:p>
            <a:fld id="{10A0A6AF-03C5-477E-939A-E28F7E7F05EA}" type="slidenum">
              <a:rPr lang="nl-NL" smtClean="0"/>
              <a:pPr/>
              <a:t>14</a:t>
            </a:fld>
            <a:endParaRPr lang="nl-NL" dirty="0"/>
          </a:p>
        </p:txBody>
      </p:sp>
      <p:sp>
        <p:nvSpPr>
          <p:cNvPr id="2" name="Tijdelijke aanduiding voor voettekst 4">
            <a:extLst>
              <a:ext uri="{FF2B5EF4-FFF2-40B4-BE49-F238E27FC236}">
                <a16:creationId xmlns:a16="http://schemas.microsoft.com/office/drawing/2014/main" id="{5A9D6A42-ED59-B8E5-86BB-4765E40FEF05}"/>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grpSp>
        <p:nvGrpSpPr>
          <p:cNvPr id="12" name="Groep 11">
            <a:extLst>
              <a:ext uri="{FF2B5EF4-FFF2-40B4-BE49-F238E27FC236}">
                <a16:creationId xmlns:a16="http://schemas.microsoft.com/office/drawing/2014/main" id="{56C57DE0-89FC-CB9F-4627-FC75591489A7}"/>
              </a:ext>
            </a:extLst>
          </p:cNvPr>
          <p:cNvGrpSpPr/>
          <p:nvPr/>
        </p:nvGrpSpPr>
        <p:grpSpPr>
          <a:xfrm>
            <a:off x="839788" y="1826248"/>
            <a:ext cx="4504944" cy="4263894"/>
            <a:chOff x="839788" y="1826248"/>
            <a:chExt cx="4504944" cy="4263894"/>
          </a:xfrm>
        </p:grpSpPr>
        <p:grpSp>
          <p:nvGrpSpPr>
            <p:cNvPr id="6" name="Groep 5">
              <a:extLst>
                <a:ext uri="{FF2B5EF4-FFF2-40B4-BE49-F238E27FC236}">
                  <a16:creationId xmlns:a16="http://schemas.microsoft.com/office/drawing/2014/main" id="{0460EF92-F453-615A-67E2-7DA9EC594E46}"/>
                </a:ext>
              </a:extLst>
            </p:cNvPr>
            <p:cNvGrpSpPr/>
            <p:nvPr/>
          </p:nvGrpSpPr>
          <p:grpSpPr>
            <a:xfrm>
              <a:off x="839788" y="2279594"/>
              <a:ext cx="4504944" cy="3810548"/>
              <a:chOff x="839788" y="2279594"/>
              <a:chExt cx="4504944" cy="3810548"/>
            </a:xfrm>
          </p:grpSpPr>
          <p:sp>
            <p:nvSpPr>
              <p:cNvPr id="7" name="Rechthoek: afgeronde hoeken 6">
                <a:hlinkClick r:id="rId2" action="ppaction://hlinksldjump"/>
                <a:extLst>
                  <a:ext uri="{FF2B5EF4-FFF2-40B4-BE49-F238E27FC236}">
                    <a16:creationId xmlns:a16="http://schemas.microsoft.com/office/drawing/2014/main" id="{1A7B4ACB-405A-2ACE-CA81-D2D254A73438}"/>
                  </a:ext>
                </a:extLst>
              </p:cNvPr>
              <p:cNvSpPr/>
              <p:nvPr/>
            </p:nvSpPr>
            <p:spPr>
              <a:xfrm>
                <a:off x="2802065" y="2279594"/>
                <a:ext cx="2542667" cy="322075"/>
              </a:xfrm>
              <a:prstGeom prst="roundRect">
                <a:avLst>
                  <a:gd name="adj" fmla="val 37068"/>
                </a:avLst>
              </a:prstGeom>
              <a:noFill/>
              <a:ln w="28575">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2"/>
                    </a:solidFill>
                  </a:rPr>
                  <a:t>Machinaal systeem?</a:t>
                </a:r>
              </a:p>
            </p:txBody>
          </p:sp>
          <p:sp>
            <p:nvSpPr>
              <p:cNvPr id="8" name="Rechthoek: afgeronde hoeken 7">
                <a:hlinkClick r:id="rId3" action="ppaction://hlinksldjump"/>
                <a:extLst>
                  <a:ext uri="{FF2B5EF4-FFF2-40B4-BE49-F238E27FC236}">
                    <a16:creationId xmlns:a16="http://schemas.microsoft.com/office/drawing/2014/main" id="{CDF94379-5E76-705C-5BB0-DEB14A1661EB}"/>
                  </a:ext>
                </a:extLst>
              </p:cNvPr>
              <p:cNvSpPr/>
              <p:nvPr/>
            </p:nvSpPr>
            <p:spPr>
              <a:xfrm>
                <a:off x="2802065" y="2979667"/>
                <a:ext cx="2542667" cy="322075"/>
              </a:xfrm>
              <a:prstGeom prst="roundRect">
                <a:avLst>
                  <a:gd name="adj" fmla="val 38100"/>
                </a:avLst>
              </a:prstGeom>
              <a:noFill/>
              <a:ln w="28575">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2"/>
                    </a:solidFill>
                  </a:rPr>
                  <a:t>Autonomie?</a:t>
                </a:r>
              </a:p>
            </p:txBody>
          </p:sp>
          <p:sp>
            <p:nvSpPr>
              <p:cNvPr id="9" name="Rechthoek: afgeronde hoeken 8">
                <a:hlinkClick r:id="rId4" action="ppaction://hlinksldjump"/>
                <a:extLst>
                  <a:ext uri="{FF2B5EF4-FFF2-40B4-BE49-F238E27FC236}">
                    <a16:creationId xmlns:a16="http://schemas.microsoft.com/office/drawing/2014/main" id="{E96CA9A8-7E34-5412-3ADB-7C94295629B9}"/>
                  </a:ext>
                </a:extLst>
              </p:cNvPr>
              <p:cNvSpPr/>
              <p:nvPr/>
            </p:nvSpPr>
            <p:spPr>
              <a:xfrm>
                <a:off x="2802063" y="4379813"/>
                <a:ext cx="2542667" cy="322075"/>
              </a:xfrm>
              <a:prstGeom prst="roundRect">
                <a:avLst>
                  <a:gd name="adj" fmla="val 35368"/>
                </a:avLst>
              </a:prstGeom>
              <a:noFill/>
              <a:ln w="28575">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2"/>
                    </a:solidFill>
                  </a:rPr>
                  <a:t>Inferentie?</a:t>
                </a:r>
              </a:p>
            </p:txBody>
          </p:sp>
          <p:sp>
            <p:nvSpPr>
              <p:cNvPr id="10" name="Rechthoek: afgeronde hoeken 9">
                <a:hlinkClick r:id="rId5" action="ppaction://hlinksldjump"/>
                <a:extLst>
                  <a:ext uri="{FF2B5EF4-FFF2-40B4-BE49-F238E27FC236}">
                    <a16:creationId xmlns:a16="http://schemas.microsoft.com/office/drawing/2014/main" id="{611F72C1-3519-4CC9-2422-26A152E7DEEA}"/>
                  </a:ext>
                </a:extLst>
              </p:cNvPr>
              <p:cNvSpPr/>
              <p:nvPr/>
            </p:nvSpPr>
            <p:spPr>
              <a:xfrm>
                <a:off x="2793789" y="5079886"/>
                <a:ext cx="2542667" cy="322075"/>
              </a:xfrm>
              <a:prstGeom prst="roundRect">
                <a:avLst>
                  <a:gd name="adj" fmla="val 37068"/>
                </a:avLst>
              </a:prstGeom>
              <a:noFill/>
              <a:ln w="28575">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2"/>
                    </a:solidFill>
                  </a:rPr>
                  <a:t>Invloed op ‘omgeving’?</a:t>
                </a:r>
              </a:p>
            </p:txBody>
          </p:sp>
          <p:sp>
            <p:nvSpPr>
              <p:cNvPr id="20" name="Rechthoek: afgeronde hoeken 19">
                <a:extLst>
                  <a:ext uri="{FF2B5EF4-FFF2-40B4-BE49-F238E27FC236}">
                    <a16:creationId xmlns:a16="http://schemas.microsoft.com/office/drawing/2014/main" id="{BD4546A1-E1C7-AFC0-BAFA-541C202002E6}"/>
                  </a:ext>
                </a:extLst>
              </p:cNvPr>
              <p:cNvSpPr/>
              <p:nvPr/>
            </p:nvSpPr>
            <p:spPr>
              <a:xfrm>
                <a:off x="839788" y="2280545"/>
                <a:ext cx="1609342" cy="3123882"/>
              </a:xfrm>
              <a:prstGeom prst="roundRect">
                <a:avLst>
                  <a:gd name="adj" fmla="val 20372"/>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600" dirty="0">
                    <a:solidFill>
                      <a:srgbClr val="FF0000"/>
                    </a:solidFill>
                  </a:rPr>
                  <a:t>Geen AI-systeem voor AI-verordening</a:t>
                </a:r>
              </a:p>
            </p:txBody>
          </p:sp>
          <p:sp>
            <p:nvSpPr>
              <p:cNvPr id="27" name="Rechthoek: afgeronde hoeken 26">
                <a:extLst>
                  <a:ext uri="{FF2B5EF4-FFF2-40B4-BE49-F238E27FC236}">
                    <a16:creationId xmlns:a16="http://schemas.microsoft.com/office/drawing/2014/main" id="{099139C5-21FE-FAC8-AF95-91D6B46B9623}"/>
                  </a:ext>
                </a:extLst>
              </p:cNvPr>
              <p:cNvSpPr/>
              <p:nvPr/>
            </p:nvSpPr>
            <p:spPr>
              <a:xfrm>
                <a:off x="2802063" y="5768067"/>
                <a:ext cx="2542667" cy="322075"/>
              </a:xfrm>
              <a:prstGeom prst="roundRect">
                <a:avLst>
                  <a:gd name="adj" fmla="val 37068"/>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t>AI-systeem</a:t>
                </a:r>
              </a:p>
            </p:txBody>
          </p:sp>
          <p:pic>
            <p:nvPicPr>
              <p:cNvPr id="3" name="Graphic 2" descr="Selectievakje ingeschakeld met effen opvulling">
                <a:extLst>
                  <a:ext uri="{FF2B5EF4-FFF2-40B4-BE49-F238E27FC236}">
                    <a16:creationId xmlns:a16="http://schemas.microsoft.com/office/drawing/2014/main" id="{9C4897DD-22B7-A387-8F8B-FE998BD750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9988" y="2282504"/>
                <a:ext cx="322075" cy="322075"/>
              </a:xfrm>
              <a:prstGeom prst="rect">
                <a:avLst/>
              </a:prstGeom>
            </p:spPr>
          </p:pic>
          <p:pic>
            <p:nvPicPr>
              <p:cNvPr id="14" name="Graphic 13" descr="Selectievakje met vinkje met effen opvulling">
                <a:extLst>
                  <a:ext uri="{FF2B5EF4-FFF2-40B4-BE49-F238E27FC236}">
                    <a16:creationId xmlns:a16="http://schemas.microsoft.com/office/drawing/2014/main" id="{A3E2A01C-A432-3991-E6D5-BA216F51C58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2358" y="2629630"/>
                <a:ext cx="322075" cy="322075"/>
              </a:xfrm>
              <a:prstGeom prst="rect">
                <a:avLst/>
              </a:prstGeom>
            </p:spPr>
          </p:pic>
          <p:pic>
            <p:nvPicPr>
              <p:cNvPr id="15" name="Graphic 14" descr="Selectievakje ingeschakeld met effen opvulling">
                <a:extLst>
                  <a:ext uri="{FF2B5EF4-FFF2-40B4-BE49-F238E27FC236}">
                    <a16:creationId xmlns:a16="http://schemas.microsoft.com/office/drawing/2014/main" id="{77DE2DDB-CD71-81E7-2F06-58BD0B1146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9988" y="2979666"/>
                <a:ext cx="322075" cy="322075"/>
              </a:xfrm>
              <a:prstGeom prst="rect">
                <a:avLst/>
              </a:prstGeom>
            </p:spPr>
          </p:pic>
          <p:pic>
            <p:nvPicPr>
              <p:cNvPr id="17" name="Graphic 16" descr="Selectievakje ingeschakeld met effen opvulling">
                <a:extLst>
                  <a:ext uri="{FF2B5EF4-FFF2-40B4-BE49-F238E27FC236}">
                    <a16:creationId xmlns:a16="http://schemas.microsoft.com/office/drawing/2014/main" id="{F8341147-3FA7-1490-7F79-C5E1E0B758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39449" y="4051792"/>
                <a:ext cx="322075" cy="322075"/>
              </a:xfrm>
              <a:prstGeom prst="rect">
                <a:avLst/>
              </a:prstGeom>
            </p:spPr>
          </p:pic>
          <p:pic>
            <p:nvPicPr>
              <p:cNvPr id="18" name="Graphic 17" descr="Selectievakje ingeschakeld met effen opvulling">
                <a:extLst>
                  <a:ext uri="{FF2B5EF4-FFF2-40B4-BE49-F238E27FC236}">
                    <a16:creationId xmlns:a16="http://schemas.microsoft.com/office/drawing/2014/main" id="{AB750342-3913-ED3D-D1A1-57C2DC80BE2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1691" y="5079886"/>
                <a:ext cx="322075" cy="322075"/>
              </a:xfrm>
              <a:prstGeom prst="rect">
                <a:avLst/>
              </a:prstGeom>
            </p:spPr>
          </p:pic>
          <p:sp>
            <p:nvSpPr>
              <p:cNvPr id="33" name="Rechthoek: afgeronde hoeken 32">
                <a:hlinkClick r:id="rId10" action="ppaction://hlinksldjump"/>
                <a:extLst>
                  <a:ext uri="{FF2B5EF4-FFF2-40B4-BE49-F238E27FC236}">
                    <a16:creationId xmlns:a16="http://schemas.microsoft.com/office/drawing/2014/main" id="{6C5D5A64-237C-9E8A-8422-22C47E992567}"/>
                  </a:ext>
                </a:extLst>
              </p:cNvPr>
              <p:cNvSpPr/>
              <p:nvPr/>
            </p:nvSpPr>
            <p:spPr>
              <a:xfrm>
                <a:off x="2802063" y="3679740"/>
                <a:ext cx="2542667" cy="322075"/>
              </a:xfrm>
              <a:prstGeom prst="roundRect">
                <a:avLst>
                  <a:gd name="adj" fmla="val 35368"/>
                </a:avLst>
              </a:prstGeom>
              <a:noFill/>
              <a:ln w="28575">
                <a:solidFill>
                  <a:schemeClr val="tx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solidFill>
                      <a:schemeClr val="tx2"/>
                    </a:solidFill>
                  </a:rPr>
                  <a:t>Aanpassingsvermogen</a:t>
                </a:r>
              </a:p>
            </p:txBody>
          </p:sp>
          <p:pic>
            <p:nvPicPr>
              <p:cNvPr id="34" name="Graphic 33" descr="Selectievakje met vinkje met effen opvulling">
                <a:extLst>
                  <a:ext uri="{FF2B5EF4-FFF2-40B4-BE49-F238E27FC236}">
                    <a16:creationId xmlns:a16="http://schemas.microsoft.com/office/drawing/2014/main" id="{9F37D35B-DEA4-6B78-3560-96C63AFE542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2358" y="3335566"/>
                <a:ext cx="322075" cy="322075"/>
              </a:xfrm>
              <a:prstGeom prst="rect">
                <a:avLst/>
              </a:prstGeom>
            </p:spPr>
          </p:pic>
          <p:pic>
            <p:nvPicPr>
              <p:cNvPr id="35" name="Graphic 34" descr="Selectievakje met vinkje met effen opvulling">
                <a:extLst>
                  <a:ext uri="{FF2B5EF4-FFF2-40B4-BE49-F238E27FC236}">
                    <a16:creationId xmlns:a16="http://schemas.microsoft.com/office/drawing/2014/main" id="{551F8C27-745D-ED6E-D9D8-9BAABFD17F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65122" y="4051792"/>
                <a:ext cx="322075" cy="322075"/>
              </a:xfrm>
              <a:prstGeom prst="rect">
                <a:avLst/>
              </a:prstGeom>
            </p:spPr>
          </p:pic>
          <p:pic>
            <p:nvPicPr>
              <p:cNvPr id="36" name="Graphic 35" descr="Selectievakje met vinkje met effen opvulling">
                <a:extLst>
                  <a:ext uri="{FF2B5EF4-FFF2-40B4-BE49-F238E27FC236}">
                    <a16:creationId xmlns:a16="http://schemas.microsoft.com/office/drawing/2014/main" id="{2E440A78-E67E-8462-82AF-80C3B117E50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2358" y="4729849"/>
                <a:ext cx="322075" cy="322075"/>
              </a:xfrm>
              <a:prstGeom prst="rect">
                <a:avLst/>
              </a:prstGeom>
            </p:spPr>
          </p:pic>
          <p:pic>
            <p:nvPicPr>
              <p:cNvPr id="37" name="Graphic 36" descr="Selectievakje met vinkje met effen opvulling">
                <a:extLst>
                  <a:ext uri="{FF2B5EF4-FFF2-40B4-BE49-F238E27FC236}">
                    <a16:creationId xmlns:a16="http://schemas.microsoft.com/office/drawing/2014/main" id="{1ADF5E1D-44BD-F46A-A0E2-E24029CC6E0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2358" y="5457884"/>
                <a:ext cx="322075" cy="322075"/>
              </a:xfrm>
              <a:prstGeom prst="rect">
                <a:avLst/>
              </a:prstGeom>
            </p:spPr>
          </p:pic>
        </p:grpSp>
        <p:sp>
          <p:nvSpPr>
            <p:cNvPr id="11" name="Pijl: omlaag 10">
              <a:extLst>
                <a:ext uri="{FF2B5EF4-FFF2-40B4-BE49-F238E27FC236}">
                  <a16:creationId xmlns:a16="http://schemas.microsoft.com/office/drawing/2014/main" id="{34A8CD8C-98E9-9B1F-69DB-55C6AB47E477}"/>
                </a:ext>
              </a:extLst>
            </p:cNvPr>
            <p:cNvSpPr/>
            <p:nvPr/>
          </p:nvSpPr>
          <p:spPr>
            <a:xfrm>
              <a:off x="3660746" y="1826248"/>
              <a:ext cx="808751" cy="322075"/>
            </a:xfrm>
            <a:prstGeom prst="downArrow">
              <a:avLst>
                <a:gd name="adj1" fmla="val 82977"/>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dirty="0"/>
                <a:t>start</a:t>
              </a:r>
            </a:p>
          </p:txBody>
        </p:sp>
      </p:grpSp>
    </p:spTree>
    <p:extLst>
      <p:ext uri="{BB962C8B-B14F-4D97-AF65-F5344CB8AC3E}">
        <p14:creationId xmlns:p14="http://schemas.microsoft.com/office/powerpoint/2010/main" val="266808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6A74FBB-B02F-BC55-C5F5-2A0885136B51}"/>
              </a:ext>
            </a:extLst>
          </p:cNvPr>
          <p:cNvSpPr>
            <a:spLocks noGrp="1"/>
          </p:cNvSpPr>
          <p:nvPr>
            <p:ph idx="1"/>
          </p:nvPr>
        </p:nvSpPr>
        <p:spPr/>
        <p:txBody>
          <a:bodyPr>
            <a:noAutofit/>
          </a:bodyPr>
          <a:lstStyle/>
          <a:p>
            <a:pPr marL="0" lvl="0" indent="0" algn="ctr">
              <a:lnSpc>
                <a:spcPct val="115000"/>
              </a:lnSpc>
              <a:spcBef>
                <a:spcPts val="200"/>
              </a:spcBef>
              <a:buNone/>
            </a:pPr>
            <a:r>
              <a:rPr lang="nl-NL" sz="1800" b="1" i="1" dirty="0">
                <a:solidFill>
                  <a:schemeClr val="accent3"/>
                </a:solidFill>
                <a:effectLst/>
                <a:latin typeface="Verdana" panose="020B0604030504040204" pitchFamily="34" charset="0"/>
                <a:ea typeface="Times New Roman" panose="02020603050405020304" pitchFamily="18" charset="0"/>
                <a:cs typeface="Times New Roman" panose="02020603050405020304" pitchFamily="18" charset="0"/>
              </a:rPr>
              <a:t>Een op een machine gebaseerd systeem</a:t>
            </a:r>
          </a:p>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De eerste harde afbakening in de definitie is dat een AI-systeem een op een machine gebaseerd systeem moet zijn. Dit houdt in dat bijvoorbeeld handmatig uitgewerkte beslisbomen niet onder de AI-verordening vallen.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800"/>
              </a:spcAft>
              <a:buNone/>
            </a:pPr>
            <a:r>
              <a:rPr lang="nl-NL" sz="1800" dirty="0">
                <a:effectLst/>
                <a:latin typeface="Verdana" panose="020B0604030504040204" pitchFamily="34" charset="0"/>
                <a:ea typeface="Verdana" panose="020B0604030504040204" pitchFamily="34" charset="0"/>
                <a:cs typeface="Verdana" panose="020B0604030504040204" pitchFamily="34" charset="0"/>
              </a:rPr>
              <a: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200"/>
              </a:spcBef>
              <a:buFont typeface="+mj-lt"/>
              <a:buAutoNum type="arabicPeriod"/>
            </a:pP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3" name="Titel 2">
            <a:extLst>
              <a:ext uri="{FF2B5EF4-FFF2-40B4-BE49-F238E27FC236}">
                <a16:creationId xmlns:a16="http://schemas.microsoft.com/office/drawing/2014/main" id="{D93E46AB-7DE6-4127-9481-9872B0DA898D}"/>
              </a:ext>
            </a:extLst>
          </p:cNvPr>
          <p:cNvSpPr>
            <a:spLocks noGrp="1"/>
          </p:cNvSpPr>
          <p:nvPr>
            <p:ph type="title"/>
          </p:nvPr>
        </p:nvSpPr>
        <p:spPr>
          <a:xfrm>
            <a:off x="635000" y="1052513"/>
            <a:ext cx="10923588" cy="1223962"/>
          </a:xfrm>
        </p:spPr>
        <p:txBody>
          <a:bodyPr>
            <a:normAutofit/>
          </a:bodyPr>
          <a:lstStyle/>
          <a:p>
            <a:r>
              <a:rPr lang="nl-NL" dirty="0"/>
              <a:t>Definitie AI-Systeem</a:t>
            </a:r>
          </a:p>
        </p:txBody>
      </p:sp>
      <p:sp>
        <p:nvSpPr>
          <p:cNvPr id="4" name="Tijdelijke aanduiding voor dianummer 3">
            <a:extLst>
              <a:ext uri="{FF2B5EF4-FFF2-40B4-BE49-F238E27FC236}">
                <a16:creationId xmlns:a16="http://schemas.microsoft.com/office/drawing/2014/main" id="{44143F76-29B1-89FE-5914-ED7B6134C89E}"/>
              </a:ext>
            </a:extLst>
          </p:cNvPr>
          <p:cNvSpPr>
            <a:spLocks noGrp="1"/>
          </p:cNvSpPr>
          <p:nvPr>
            <p:ph type="sldNum" sz="quarter" idx="12"/>
          </p:nvPr>
        </p:nvSpPr>
        <p:spPr/>
        <p:txBody>
          <a:bodyPr/>
          <a:lstStyle/>
          <a:p>
            <a:fld id="{10A0A6AF-03C5-477E-939A-E28F7E7F05EA}" type="slidenum">
              <a:rPr lang="nl-NL" smtClean="0"/>
              <a:pPr/>
              <a:t>15</a:t>
            </a:fld>
            <a:endParaRPr lang="nl-NL" dirty="0"/>
          </a:p>
        </p:txBody>
      </p:sp>
      <p:sp>
        <p:nvSpPr>
          <p:cNvPr id="6" name="Rechthoek: afgeronde hoeken 5">
            <a:hlinkClick r:id="rId2" action="ppaction://hlinksldjump"/>
            <a:extLst>
              <a:ext uri="{FF2B5EF4-FFF2-40B4-BE49-F238E27FC236}">
                <a16:creationId xmlns:a16="http://schemas.microsoft.com/office/drawing/2014/main" id="{2ED24684-1F39-4473-21B7-69647E449BB4}"/>
              </a:ext>
            </a:extLst>
          </p:cNvPr>
          <p:cNvSpPr/>
          <p:nvPr/>
        </p:nvSpPr>
        <p:spPr>
          <a:xfrm>
            <a:off x="9356270" y="1052513"/>
            <a:ext cx="2202317" cy="576262"/>
          </a:xfrm>
          <a:prstGeom prst="roundRect">
            <a:avLst/>
          </a:prstGeom>
          <a:solidFill>
            <a:schemeClr val="accent2">
              <a:lumMod val="20000"/>
              <a:lumOff val="8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2"/>
                </a:solidFill>
              </a:rPr>
              <a:t>Naar beslisboom</a:t>
            </a:r>
          </a:p>
        </p:txBody>
      </p:sp>
      <p:sp>
        <p:nvSpPr>
          <p:cNvPr id="7" name="Tijdelijke aanduiding voor voettekst 4">
            <a:extLst>
              <a:ext uri="{FF2B5EF4-FFF2-40B4-BE49-F238E27FC236}">
                <a16:creationId xmlns:a16="http://schemas.microsoft.com/office/drawing/2014/main" id="{4C985E4E-F2F6-19E7-647E-47B1F5DB8AA0}"/>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95490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4D44DC6-506F-ED50-4321-CCF0C67E0FD7}"/>
              </a:ext>
            </a:extLst>
          </p:cNvPr>
          <p:cNvSpPr>
            <a:spLocks noGrp="1"/>
          </p:cNvSpPr>
          <p:nvPr>
            <p:ph idx="1"/>
          </p:nvPr>
        </p:nvSpPr>
        <p:spPr/>
        <p:txBody>
          <a:bodyPr>
            <a:noAutofit/>
          </a:bodyPr>
          <a:lstStyle/>
          <a:p>
            <a:pPr marL="0" lvl="0" indent="0" algn="ctr">
              <a:lnSpc>
                <a:spcPct val="115000"/>
              </a:lnSpc>
              <a:spcBef>
                <a:spcPts val="200"/>
              </a:spcBef>
              <a:buNone/>
            </a:pPr>
            <a:r>
              <a:rPr lang="nl-NL" sz="1800" b="1" i="1" dirty="0">
                <a:solidFill>
                  <a:schemeClr val="accent3"/>
                </a:solidFill>
                <a:latin typeface="Verdana" panose="020B0604030504040204" pitchFamily="34" charset="0"/>
                <a:cs typeface="Times New Roman" panose="02020603050405020304" pitchFamily="18" charset="0"/>
              </a:rPr>
              <a:t>dat is ontworpen om met verschillende niveaus van autonomie te werken</a:t>
            </a:r>
          </a:p>
          <a:p>
            <a:pPr>
              <a:lnSpc>
                <a:spcPct val="115000"/>
              </a:lnSpc>
              <a:spcAft>
                <a:spcPts val="800"/>
              </a:spcAft>
            </a:pPr>
            <a:r>
              <a:rPr lang="nl-NL" sz="1400" dirty="0">
                <a:effectLst/>
                <a:latin typeface="Verdana" panose="020B0604030504040204" pitchFamily="34" charset="0"/>
                <a:ea typeface="Calibri" panose="020F0502020204030204" pitchFamily="34" charset="0"/>
                <a:cs typeface="Times New Roman" panose="02020603050405020304" pitchFamily="18" charset="0"/>
              </a:rPr>
              <a:t>Autonomie gaat over de mate waarin een systeem kan leren of handelen zonder menselijke tussenkomst </a:t>
            </a:r>
            <a:r>
              <a:rPr lang="nl-NL" sz="1400" u="sng" dirty="0">
                <a:effectLst/>
                <a:latin typeface="Verdana" panose="020B0604030504040204" pitchFamily="34" charset="0"/>
                <a:ea typeface="Calibri" panose="020F0502020204030204" pitchFamily="34" charset="0"/>
                <a:cs typeface="Times New Roman" panose="02020603050405020304" pitchFamily="18" charset="0"/>
              </a:rPr>
              <a:t>na het delegeren van autonomie en procesautomatisering door mensen</a:t>
            </a:r>
            <a:r>
              <a:rPr lang="nl-NL" sz="1400" dirty="0">
                <a:effectLst/>
                <a:latin typeface="Verdana" panose="020B0604030504040204" pitchFamily="34" charset="0"/>
                <a:ea typeface="Calibri" panose="020F0502020204030204" pitchFamily="34" charset="0"/>
                <a:cs typeface="Times New Roman" panose="02020603050405020304" pitchFamily="18" charset="0"/>
              </a:rPr>
              <a:t>. </a:t>
            </a:r>
          </a:p>
          <a:p>
            <a:pPr>
              <a:lnSpc>
                <a:spcPct val="115000"/>
              </a:lnSpc>
              <a:spcAft>
                <a:spcPts val="800"/>
              </a:spcAft>
            </a:pPr>
            <a:r>
              <a:rPr lang="nl-NL" sz="1400" dirty="0">
                <a:effectLst/>
                <a:latin typeface="Verdana" panose="020B0604030504040204" pitchFamily="34" charset="0"/>
                <a:ea typeface="Calibri" panose="020F0502020204030204" pitchFamily="34" charset="0"/>
                <a:cs typeface="Times New Roman" panose="02020603050405020304" pitchFamily="18" charset="0"/>
              </a:rPr>
              <a:t>De output van AI-systemen behoort over het algemeen tot één van de algemene categorieën: voorspellingen, aanbevelingen en beslissingen. Deze categorieën komen overeen met verschillende niveaus van menselijke betrokkenheid, waarbij “besluiten” de meest autonome output is (het AI-systeem beïnvloedt zijn omgeving rechtstreeks of stuurt een andere entiteit aan om dat te doen) en “voorspellingen” de minst autonome. </a:t>
            </a:r>
          </a:p>
          <a:p>
            <a:pPr>
              <a:lnSpc>
                <a:spcPct val="115000"/>
              </a:lnSpc>
              <a:spcAft>
                <a:spcPts val="800"/>
              </a:spcAft>
            </a:pPr>
            <a:r>
              <a:rPr lang="nl-NL" sz="1400" dirty="0">
                <a:effectLst/>
                <a:latin typeface="Verdana" panose="020B0604030504040204" pitchFamily="34" charset="0"/>
                <a:ea typeface="Calibri" panose="020F0502020204030204" pitchFamily="34" charset="0"/>
                <a:cs typeface="Times New Roman" panose="02020603050405020304" pitchFamily="18" charset="0"/>
              </a:rPr>
              <a:t>Enig niveau van autonomie betekent dus dat de output die het systeem genereert in bepaalde mate tot stand moet komen door factoren waar de menselijke gebruiker geen invloed op heeft.</a:t>
            </a:r>
          </a:p>
          <a:p>
            <a:pPr>
              <a:lnSpc>
                <a:spcPct val="115000"/>
              </a:lnSpc>
              <a:spcAft>
                <a:spcPts val="800"/>
              </a:spcAft>
            </a:pPr>
            <a:r>
              <a:rPr lang="nl-NL" sz="1400" dirty="0">
                <a:effectLst/>
                <a:latin typeface="Verdana" panose="020B0604030504040204" pitchFamily="34" charset="0"/>
                <a:ea typeface="Calibri" panose="020F0502020204030204" pitchFamily="34" charset="0"/>
                <a:cs typeface="Times New Roman" panose="02020603050405020304" pitchFamily="18" charset="0"/>
              </a:rPr>
              <a:t>Autonomie hangt samen met een latere zinsnede in de definitie van artikel 3 waarin wordt vermeld dat een AI-systeem uit de ontvangen input afleidt hoe de output gegenereerd wordt.</a:t>
            </a:r>
            <a:endParaRPr lang="nl-NL" sz="1400" dirty="0">
              <a:effectLst/>
              <a:highlight>
                <a:srgbClr val="FF00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el 2">
            <a:extLst>
              <a:ext uri="{FF2B5EF4-FFF2-40B4-BE49-F238E27FC236}">
                <a16:creationId xmlns:a16="http://schemas.microsoft.com/office/drawing/2014/main" id="{A624A222-E6CF-DE2B-A307-2E9C1FAE1DF9}"/>
              </a:ext>
            </a:extLst>
          </p:cNvPr>
          <p:cNvSpPr>
            <a:spLocks noGrp="1"/>
          </p:cNvSpPr>
          <p:nvPr>
            <p:ph type="title"/>
          </p:nvPr>
        </p:nvSpPr>
        <p:spPr/>
        <p:txBody>
          <a:bodyPr/>
          <a:lstStyle/>
          <a:p>
            <a:r>
              <a:rPr lang="nl-NL" dirty="0"/>
              <a:t>Definitie AI-Systeem</a:t>
            </a:r>
          </a:p>
        </p:txBody>
      </p:sp>
      <p:sp>
        <p:nvSpPr>
          <p:cNvPr id="4" name="Tijdelijke aanduiding voor dianummer 3">
            <a:extLst>
              <a:ext uri="{FF2B5EF4-FFF2-40B4-BE49-F238E27FC236}">
                <a16:creationId xmlns:a16="http://schemas.microsoft.com/office/drawing/2014/main" id="{AD23DBC8-7C10-70C8-E7E2-E36394B55333}"/>
              </a:ext>
            </a:extLst>
          </p:cNvPr>
          <p:cNvSpPr>
            <a:spLocks noGrp="1"/>
          </p:cNvSpPr>
          <p:nvPr>
            <p:ph type="sldNum" sz="quarter" idx="12"/>
          </p:nvPr>
        </p:nvSpPr>
        <p:spPr/>
        <p:txBody>
          <a:bodyPr/>
          <a:lstStyle/>
          <a:p>
            <a:fld id="{10A0A6AF-03C5-477E-939A-E28F7E7F05EA}" type="slidenum">
              <a:rPr lang="nl-NL" smtClean="0"/>
              <a:pPr/>
              <a:t>16</a:t>
            </a:fld>
            <a:endParaRPr lang="nl-NL" dirty="0"/>
          </a:p>
        </p:txBody>
      </p:sp>
      <p:sp>
        <p:nvSpPr>
          <p:cNvPr id="6" name="Rechthoek: afgeronde hoeken 5">
            <a:hlinkClick r:id="rId2" action="ppaction://hlinksldjump"/>
            <a:extLst>
              <a:ext uri="{FF2B5EF4-FFF2-40B4-BE49-F238E27FC236}">
                <a16:creationId xmlns:a16="http://schemas.microsoft.com/office/drawing/2014/main" id="{EE54C04A-0F5D-4B9F-94D8-244D1E5356E8}"/>
              </a:ext>
            </a:extLst>
          </p:cNvPr>
          <p:cNvSpPr/>
          <p:nvPr/>
        </p:nvSpPr>
        <p:spPr>
          <a:xfrm>
            <a:off x="9356270" y="1052513"/>
            <a:ext cx="2202317" cy="576262"/>
          </a:xfrm>
          <a:prstGeom prst="roundRect">
            <a:avLst/>
          </a:prstGeom>
          <a:solidFill>
            <a:schemeClr val="accent2">
              <a:lumMod val="20000"/>
              <a:lumOff val="8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2"/>
                </a:solidFill>
              </a:rPr>
              <a:t>Naar beslisboom</a:t>
            </a:r>
          </a:p>
        </p:txBody>
      </p:sp>
      <p:sp>
        <p:nvSpPr>
          <p:cNvPr id="7" name="Tijdelijke aanduiding voor voettekst 4">
            <a:extLst>
              <a:ext uri="{FF2B5EF4-FFF2-40B4-BE49-F238E27FC236}">
                <a16:creationId xmlns:a16="http://schemas.microsoft.com/office/drawing/2014/main" id="{56175B92-6008-727B-EAB3-F6C94C673C4F}"/>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69154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FA46961-E554-046C-4750-E8A96A6F16B2}"/>
              </a:ext>
            </a:extLst>
          </p:cNvPr>
          <p:cNvSpPr>
            <a:spLocks noGrp="1"/>
          </p:cNvSpPr>
          <p:nvPr>
            <p:ph idx="1"/>
          </p:nvPr>
        </p:nvSpPr>
        <p:spPr/>
        <p:txBody>
          <a:bodyPr>
            <a:normAutofit/>
          </a:bodyPr>
          <a:lstStyle/>
          <a:p>
            <a:pPr marL="0" lvl="0" indent="0" algn="ctr">
              <a:lnSpc>
                <a:spcPct val="115000"/>
              </a:lnSpc>
              <a:spcBef>
                <a:spcPts val="200"/>
              </a:spcBef>
              <a:buNone/>
            </a:pPr>
            <a:r>
              <a:rPr lang="nl-NL" sz="1800" b="1" i="1" dirty="0">
                <a:solidFill>
                  <a:schemeClr val="accent3"/>
                </a:solidFill>
                <a:latin typeface="Verdana" panose="020B0604030504040204" pitchFamily="34" charset="0"/>
                <a:cs typeface="Times New Roman" panose="02020603050405020304" pitchFamily="18" charset="0"/>
              </a:rPr>
              <a:t>en dat na het inzetten ervan aanpassingsvermogen </a:t>
            </a:r>
            <a:r>
              <a:rPr lang="nl-NL" sz="1800" b="1" i="1" u="sng" dirty="0">
                <a:solidFill>
                  <a:schemeClr val="accent3"/>
                </a:solidFill>
                <a:latin typeface="Verdana" panose="020B0604030504040204" pitchFamily="34" charset="0"/>
                <a:cs typeface="Times New Roman" panose="02020603050405020304" pitchFamily="18" charset="0"/>
              </a:rPr>
              <a:t>kan</a:t>
            </a:r>
            <a:r>
              <a:rPr lang="nl-NL" sz="1800" b="1" i="1" dirty="0">
                <a:solidFill>
                  <a:schemeClr val="accent3"/>
                </a:solidFill>
                <a:latin typeface="Verdana" panose="020B0604030504040204" pitchFamily="34" charset="0"/>
                <a:cs typeface="Times New Roman" panose="02020603050405020304" pitchFamily="18" charset="0"/>
              </a:rPr>
              <a:t> vertonen</a:t>
            </a:r>
          </a:p>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Dit is vooral een illustratief onderdeel van de definitie, in de originele Engelse tekst wordt gesproken van ‘</a:t>
            </a:r>
            <a:r>
              <a:rPr lang="nl-NL" sz="1800" i="1" dirty="0" err="1">
                <a:effectLst/>
                <a:latin typeface="Verdana" panose="020B0604030504040204" pitchFamily="34" charset="0"/>
                <a:ea typeface="Calibri" panose="020F0502020204030204" pitchFamily="34" charset="0"/>
                <a:cs typeface="Times New Roman" panose="02020603050405020304" pitchFamily="18" charset="0"/>
              </a:rPr>
              <a:t>may</a:t>
            </a:r>
            <a:r>
              <a:rPr lang="nl-NL" sz="1800" i="1" dirty="0">
                <a:effectLst/>
                <a:latin typeface="Verdana" panose="020B0604030504040204" pitchFamily="34" charset="0"/>
                <a:ea typeface="Calibri" panose="020F0502020204030204" pitchFamily="34" charset="0"/>
                <a:cs typeface="Times New Roman" panose="02020603050405020304" pitchFamily="18" charset="0"/>
              </a:rPr>
              <a:t> </a:t>
            </a:r>
            <a:r>
              <a:rPr lang="nl-NL" sz="1800" i="1" dirty="0" err="1">
                <a:effectLst/>
                <a:latin typeface="Verdana" panose="020B0604030504040204" pitchFamily="34" charset="0"/>
                <a:ea typeface="Calibri" panose="020F0502020204030204" pitchFamily="34" charset="0"/>
                <a:cs typeface="Times New Roman" panose="02020603050405020304" pitchFamily="18" charset="0"/>
              </a:rPr>
              <a:t>exhibit</a:t>
            </a:r>
            <a:r>
              <a:rPr lang="nl-NL" sz="1800" dirty="0">
                <a:latin typeface="Verdana" panose="020B0604030504040204" pitchFamily="34" charset="0"/>
                <a:ea typeface="Calibri" panose="020F0502020204030204" pitchFamily="34" charset="0"/>
                <a:cs typeface="Times New Roman" panose="02020603050405020304" pitchFamily="18" charset="0"/>
              </a:rPr>
              <a:t>’</a:t>
            </a:r>
            <a:r>
              <a:rPr lang="nl-NL" sz="1800" dirty="0">
                <a:effectLst/>
                <a:latin typeface="Verdana" panose="020B0604030504040204" pitchFamily="34" charset="0"/>
                <a:ea typeface="Calibri" panose="020F0502020204030204" pitchFamily="34" charset="0"/>
                <a:cs typeface="Times New Roman" panose="02020603050405020304" pitchFamily="18" charset="0"/>
              </a:rPr>
              <a:t>. </a:t>
            </a:r>
          </a:p>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Aanpassingsvermogen wordt meestal gerelateerd aan AI-systemen op basis van machinaal leren die kunnen blijven evolueren na de initiële ontwikkeling. Het systeem past het gedrag aan door </a:t>
            </a:r>
            <a:r>
              <a:rPr lang="nl-NL" sz="1800" u="sng" dirty="0">
                <a:effectLst/>
                <a:latin typeface="Verdana" panose="020B0604030504040204" pitchFamily="34" charset="0"/>
                <a:ea typeface="Calibri" panose="020F0502020204030204" pitchFamily="34" charset="0"/>
                <a:cs typeface="Times New Roman" panose="02020603050405020304" pitchFamily="18" charset="0"/>
              </a:rPr>
              <a:t>directe interactie</a:t>
            </a:r>
            <a:r>
              <a:rPr lang="nl-NL" sz="1800" dirty="0">
                <a:effectLst/>
                <a:latin typeface="Verdana" panose="020B0604030504040204" pitchFamily="34" charset="0"/>
                <a:ea typeface="Calibri" panose="020F0502020204030204" pitchFamily="34" charset="0"/>
                <a:cs typeface="Times New Roman" panose="02020603050405020304" pitchFamily="18" charset="0"/>
              </a:rPr>
              <a:t> met invoer en gegevens voor of na de inzet. </a:t>
            </a:r>
          </a:p>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De definitie van AI-systeem mag geen betrekking hebben op systemen die gebaseerd zijn op regels die uitsluitend door natuurlijke personen zijn vastgesteld om automatisch handelingen uit te voeren.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el 2">
            <a:extLst>
              <a:ext uri="{FF2B5EF4-FFF2-40B4-BE49-F238E27FC236}">
                <a16:creationId xmlns:a16="http://schemas.microsoft.com/office/drawing/2014/main" id="{A69D7829-F75E-BC95-4792-3092210AE5F4}"/>
              </a:ext>
            </a:extLst>
          </p:cNvPr>
          <p:cNvSpPr>
            <a:spLocks noGrp="1"/>
          </p:cNvSpPr>
          <p:nvPr>
            <p:ph type="title"/>
          </p:nvPr>
        </p:nvSpPr>
        <p:spPr/>
        <p:txBody>
          <a:bodyPr/>
          <a:lstStyle/>
          <a:p>
            <a:r>
              <a:rPr lang="nl-NL" dirty="0"/>
              <a:t>Definitie AI-Systeem</a:t>
            </a:r>
          </a:p>
        </p:txBody>
      </p:sp>
      <p:sp>
        <p:nvSpPr>
          <p:cNvPr id="4" name="Tijdelijke aanduiding voor dianummer 3">
            <a:extLst>
              <a:ext uri="{FF2B5EF4-FFF2-40B4-BE49-F238E27FC236}">
                <a16:creationId xmlns:a16="http://schemas.microsoft.com/office/drawing/2014/main" id="{32730965-49B5-7665-2946-EA78513A70BE}"/>
              </a:ext>
            </a:extLst>
          </p:cNvPr>
          <p:cNvSpPr>
            <a:spLocks noGrp="1"/>
          </p:cNvSpPr>
          <p:nvPr>
            <p:ph type="sldNum" sz="quarter" idx="12"/>
          </p:nvPr>
        </p:nvSpPr>
        <p:spPr/>
        <p:txBody>
          <a:bodyPr/>
          <a:lstStyle/>
          <a:p>
            <a:fld id="{10A0A6AF-03C5-477E-939A-E28F7E7F05EA}" type="slidenum">
              <a:rPr lang="nl-NL" smtClean="0"/>
              <a:pPr/>
              <a:t>17</a:t>
            </a:fld>
            <a:endParaRPr lang="nl-NL" dirty="0"/>
          </a:p>
        </p:txBody>
      </p:sp>
      <p:sp>
        <p:nvSpPr>
          <p:cNvPr id="6" name="Rechthoek: afgeronde hoeken 5">
            <a:hlinkClick r:id="rId2" action="ppaction://hlinksldjump"/>
            <a:extLst>
              <a:ext uri="{FF2B5EF4-FFF2-40B4-BE49-F238E27FC236}">
                <a16:creationId xmlns:a16="http://schemas.microsoft.com/office/drawing/2014/main" id="{969E497F-528C-5AF7-C271-D8DF2A9E9FE2}"/>
              </a:ext>
            </a:extLst>
          </p:cNvPr>
          <p:cNvSpPr/>
          <p:nvPr/>
        </p:nvSpPr>
        <p:spPr>
          <a:xfrm>
            <a:off x="9356270" y="1052513"/>
            <a:ext cx="2202317" cy="576262"/>
          </a:xfrm>
          <a:prstGeom prst="roundRect">
            <a:avLst/>
          </a:prstGeom>
          <a:solidFill>
            <a:schemeClr val="accent2">
              <a:lumMod val="20000"/>
              <a:lumOff val="8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2"/>
                </a:solidFill>
              </a:rPr>
              <a:t>Naar beslisboom</a:t>
            </a:r>
          </a:p>
        </p:txBody>
      </p:sp>
      <p:sp>
        <p:nvSpPr>
          <p:cNvPr id="7" name="Tijdelijke aanduiding voor voettekst 4">
            <a:extLst>
              <a:ext uri="{FF2B5EF4-FFF2-40B4-BE49-F238E27FC236}">
                <a16:creationId xmlns:a16="http://schemas.microsoft.com/office/drawing/2014/main" id="{94859285-B7BC-39AC-0F46-7F02ED826CA1}"/>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21893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41A9069-B15A-8AED-583C-B06630B19188}"/>
              </a:ext>
            </a:extLst>
          </p:cNvPr>
          <p:cNvSpPr>
            <a:spLocks noGrp="1"/>
          </p:cNvSpPr>
          <p:nvPr>
            <p:ph idx="1"/>
          </p:nvPr>
        </p:nvSpPr>
        <p:spPr/>
        <p:txBody>
          <a:bodyPr>
            <a:noAutofit/>
          </a:bodyPr>
          <a:lstStyle/>
          <a:p>
            <a:pPr marL="0" lvl="0" indent="0" algn="ctr">
              <a:lnSpc>
                <a:spcPct val="115000"/>
              </a:lnSpc>
              <a:spcBef>
                <a:spcPts val="200"/>
              </a:spcBef>
              <a:buNone/>
            </a:pPr>
            <a:r>
              <a:rPr lang="nl-NL" sz="1800" b="1" i="1" dirty="0">
                <a:solidFill>
                  <a:schemeClr val="accent3"/>
                </a:solidFill>
                <a:latin typeface="Verdana" panose="020B0604030504040204" pitchFamily="34" charset="0"/>
                <a:cs typeface="Times New Roman" panose="02020603050405020304" pitchFamily="18" charset="0"/>
              </a:rPr>
              <a:t> en dat voor expliciete of impliciete doelstellingen, uit de ontvangen input afleidt hoe output te genereren</a:t>
            </a:r>
          </a:p>
          <a:p>
            <a:pPr>
              <a:lnSpc>
                <a:spcPct val="115000"/>
              </a:lnSpc>
              <a:spcAft>
                <a:spcPts val="800"/>
              </a:spcAft>
            </a:pPr>
            <a:r>
              <a:rPr lang="nl-NL" sz="1400" dirty="0">
                <a:effectLst/>
                <a:ea typeface="Calibri" panose="020F0502020204030204" pitchFamily="34" charset="0"/>
                <a:cs typeface="Times New Roman" panose="02020603050405020304" pitchFamily="18" charset="0"/>
              </a:rPr>
              <a:t>Het inferentievermogen van een AI-systeem overstijgt de elementaire verwerking van data door leren, redeneren of modelleren mogelijk te maken (overweging 12). </a:t>
            </a:r>
          </a:p>
          <a:p>
            <a:pPr>
              <a:lnSpc>
                <a:spcPct val="115000"/>
              </a:lnSpc>
              <a:spcAft>
                <a:spcPts val="800"/>
              </a:spcAft>
            </a:pPr>
            <a:r>
              <a:rPr lang="nl-NL" sz="1400" dirty="0">
                <a:effectLst/>
                <a:ea typeface="Calibri" panose="020F0502020204030204" pitchFamily="34" charset="0"/>
                <a:cs typeface="Times New Roman" panose="02020603050405020304" pitchFamily="18" charset="0"/>
              </a:rPr>
              <a:t>Het concept “inferentie” verwijst over het algemeen naar de stap waarin een systeem een output genereert uit zijn </a:t>
            </a:r>
            <a:r>
              <a:rPr lang="nl-NL" sz="1400" dirty="0" err="1">
                <a:effectLst/>
                <a:ea typeface="Calibri" panose="020F0502020204030204" pitchFamily="34" charset="0"/>
                <a:cs typeface="Times New Roman" panose="02020603050405020304" pitchFamily="18" charset="0"/>
              </a:rPr>
              <a:t>inputs</a:t>
            </a:r>
            <a:r>
              <a:rPr lang="nl-NL" sz="1400" dirty="0">
                <a:effectLst/>
                <a:ea typeface="Calibri" panose="020F0502020204030204" pitchFamily="34" charset="0"/>
                <a:cs typeface="Times New Roman" panose="02020603050405020304" pitchFamily="18" charset="0"/>
              </a:rPr>
              <a:t>, meestal na de implementatie. Wanneer inferentie wordt uitgevoerd tijdens de bouwfase, wordt het in deze zin vaak gebruikt om een versie van een model te evalueren, vooral in de context van machinaal leren. </a:t>
            </a:r>
          </a:p>
          <a:p>
            <a:pPr>
              <a:lnSpc>
                <a:spcPct val="115000"/>
              </a:lnSpc>
              <a:spcAft>
                <a:spcPts val="800"/>
              </a:spcAft>
            </a:pPr>
            <a:r>
              <a:rPr lang="nl-NL" sz="1400" dirty="0">
                <a:effectLst/>
                <a:ea typeface="Calibri" panose="020F0502020204030204" pitchFamily="34" charset="0"/>
                <a:cs typeface="Times New Roman" panose="02020603050405020304" pitchFamily="18" charset="0"/>
              </a:rPr>
              <a:t>In overweging 12 wordt het inferentievermogen beschreven als “proces waarbij output, zoals voorspellingen, content, aanbevelingen of besluiten, wordt verkregen waarmee fysieke en virtuele omgevingen kunnen worden beïnvloed, en op het vermogen van AI-systemen om modellen of algoritmen, of beide, af te leiden uit input of data.”</a:t>
            </a:r>
          </a:p>
        </p:txBody>
      </p:sp>
      <p:sp>
        <p:nvSpPr>
          <p:cNvPr id="3" name="Titel 2">
            <a:extLst>
              <a:ext uri="{FF2B5EF4-FFF2-40B4-BE49-F238E27FC236}">
                <a16:creationId xmlns:a16="http://schemas.microsoft.com/office/drawing/2014/main" id="{7E5A152F-207A-754D-1310-3FE3400918D1}"/>
              </a:ext>
            </a:extLst>
          </p:cNvPr>
          <p:cNvSpPr>
            <a:spLocks noGrp="1"/>
          </p:cNvSpPr>
          <p:nvPr>
            <p:ph type="title"/>
          </p:nvPr>
        </p:nvSpPr>
        <p:spPr/>
        <p:txBody>
          <a:bodyPr/>
          <a:lstStyle/>
          <a:p>
            <a:r>
              <a:rPr lang="nl-NL" dirty="0"/>
              <a:t>Definitie AI-Systeem</a:t>
            </a:r>
          </a:p>
        </p:txBody>
      </p:sp>
      <p:sp>
        <p:nvSpPr>
          <p:cNvPr id="4" name="Tijdelijke aanduiding voor dianummer 3">
            <a:extLst>
              <a:ext uri="{FF2B5EF4-FFF2-40B4-BE49-F238E27FC236}">
                <a16:creationId xmlns:a16="http://schemas.microsoft.com/office/drawing/2014/main" id="{36E05D19-2392-9E4B-9140-DCFA34C5DD17}"/>
              </a:ext>
            </a:extLst>
          </p:cNvPr>
          <p:cNvSpPr>
            <a:spLocks noGrp="1"/>
          </p:cNvSpPr>
          <p:nvPr>
            <p:ph type="sldNum" sz="quarter" idx="12"/>
          </p:nvPr>
        </p:nvSpPr>
        <p:spPr/>
        <p:txBody>
          <a:bodyPr/>
          <a:lstStyle/>
          <a:p>
            <a:fld id="{10A0A6AF-03C5-477E-939A-E28F7E7F05EA}" type="slidenum">
              <a:rPr lang="nl-NL" smtClean="0"/>
              <a:pPr/>
              <a:t>18</a:t>
            </a:fld>
            <a:endParaRPr lang="nl-NL" dirty="0"/>
          </a:p>
        </p:txBody>
      </p:sp>
      <p:sp>
        <p:nvSpPr>
          <p:cNvPr id="6" name="Rechthoek: afgeronde hoeken 5">
            <a:hlinkClick r:id="rId2" action="ppaction://hlinksldjump"/>
            <a:extLst>
              <a:ext uri="{FF2B5EF4-FFF2-40B4-BE49-F238E27FC236}">
                <a16:creationId xmlns:a16="http://schemas.microsoft.com/office/drawing/2014/main" id="{FE2C43BF-4B19-BAE9-5EBC-4E47F678B1F9}"/>
              </a:ext>
            </a:extLst>
          </p:cNvPr>
          <p:cNvSpPr/>
          <p:nvPr/>
        </p:nvSpPr>
        <p:spPr>
          <a:xfrm>
            <a:off x="9356270" y="1052513"/>
            <a:ext cx="2202317" cy="576262"/>
          </a:xfrm>
          <a:prstGeom prst="roundRect">
            <a:avLst/>
          </a:prstGeom>
          <a:solidFill>
            <a:schemeClr val="accent2">
              <a:lumMod val="20000"/>
              <a:lumOff val="8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2"/>
                </a:solidFill>
              </a:rPr>
              <a:t>Naar beslisboom</a:t>
            </a:r>
          </a:p>
        </p:txBody>
      </p:sp>
      <p:sp>
        <p:nvSpPr>
          <p:cNvPr id="7" name="Tijdelijke aanduiding voor voettekst 4">
            <a:extLst>
              <a:ext uri="{FF2B5EF4-FFF2-40B4-BE49-F238E27FC236}">
                <a16:creationId xmlns:a16="http://schemas.microsoft.com/office/drawing/2014/main" id="{A3B9593A-4ED4-9EB6-70D1-90A191E83D61}"/>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98934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0DB98FE-BE4A-A54E-2825-76D26A8119E0}"/>
              </a:ext>
            </a:extLst>
          </p:cNvPr>
          <p:cNvSpPr>
            <a:spLocks noGrp="1"/>
          </p:cNvSpPr>
          <p:nvPr>
            <p:ph idx="1"/>
          </p:nvPr>
        </p:nvSpPr>
        <p:spPr/>
        <p:txBody>
          <a:bodyPr>
            <a:normAutofit/>
          </a:bodyPr>
          <a:lstStyle/>
          <a:p>
            <a:pPr marL="0" lvl="0" indent="0" algn="ctr">
              <a:lnSpc>
                <a:spcPct val="115000"/>
              </a:lnSpc>
              <a:spcBef>
                <a:spcPts val="200"/>
              </a:spcBef>
              <a:buNone/>
            </a:pPr>
            <a:r>
              <a:rPr lang="nl-NL" sz="1800" b="1" i="1" dirty="0">
                <a:solidFill>
                  <a:schemeClr val="accent3"/>
                </a:solidFill>
                <a:latin typeface="Verdana" panose="020B0604030504040204" pitchFamily="34" charset="0"/>
                <a:cs typeface="Times New Roman" panose="02020603050405020304" pitchFamily="18" charset="0"/>
              </a:rPr>
              <a:t>die van invloed kunnen zijn op fysieke of virtuele omgevingen.</a:t>
            </a:r>
          </a:p>
          <a:p>
            <a:pPr>
              <a:lnSpc>
                <a:spcPct val="115000"/>
              </a:lnSpc>
              <a:spcAft>
                <a:spcPts val="800"/>
              </a:spcAft>
            </a:pPr>
            <a:r>
              <a:rPr lang="nl-NL" sz="1600" dirty="0">
                <a:effectLst/>
                <a:latin typeface="Verdana" panose="020B0604030504040204" pitchFamily="34" charset="0"/>
                <a:ea typeface="Calibri" panose="020F0502020204030204" pitchFamily="34" charset="0"/>
                <a:cs typeface="Times New Roman" panose="02020603050405020304" pitchFamily="18" charset="0"/>
              </a:rPr>
              <a:t>Vooral een illustratieve functie. De invloed van de beslissingen beperkt zich niet alleen tot fysieke, maar ook virtuele omgevingen. Onder omgevingen moeten de contexten worden verstaan waarin de AI-systemen werken.</a:t>
            </a:r>
            <a:endParaRPr lang="nl-NL"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el 2">
            <a:extLst>
              <a:ext uri="{FF2B5EF4-FFF2-40B4-BE49-F238E27FC236}">
                <a16:creationId xmlns:a16="http://schemas.microsoft.com/office/drawing/2014/main" id="{C8B9F76D-064B-628C-E042-D24E544F2BF4}"/>
              </a:ext>
            </a:extLst>
          </p:cNvPr>
          <p:cNvSpPr>
            <a:spLocks noGrp="1"/>
          </p:cNvSpPr>
          <p:nvPr>
            <p:ph type="title"/>
          </p:nvPr>
        </p:nvSpPr>
        <p:spPr/>
        <p:txBody>
          <a:bodyPr/>
          <a:lstStyle/>
          <a:p>
            <a:r>
              <a:rPr lang="nl-NL" dirty="0"/>
              <a:t>Definitie AI-Systeem</a:t>
            </a:r>
          </a:p>
        </p:txBody>
      </p:sp>
      <p:sp>
        <p:nvSpPr>
          <p:cNvPr id="4" name="Tijdelijke aanduiding voor dianummer 3">
            <a:extLst>
              <a:ext uri="{FF2B5EF4-FFF2-40B4-BE49-F238E27FC236}">
                <a16:creationId xmlns:a16="http://schemas.microsoft.com/office/drawing/2014/main" id="{DCA20479-2C4C-68DB-AD63-4027AD9F7553}"/>
              </a:ext>
            </a:extLst>
          </p:cNvPr>
          <p:cNvSpPr>
            <a:spLocks noGrp="1"/>
          </p:cNvSpPr>
          <p:nvPr>
            <p:ph type="sldNum" sz="quarter" idx="12"/>
          </p:nvPr>
        </p:nvSpPr>
        <p:spPr/>
        <p:txBody>
          <a:bodyPr/>
          <a:lstStyle/>
          <a:p>
            <a:fld id="{10A0A6AF-03C5-477E-939A-E28F7E7F05EA}" type="slidenum">
              <a:rPr lang="nl-NL" smtClean="0"/>
              <a:pPr/>
              <a:t>19</a:t>
            </a:fld>
            <a:endParaRPr lang="nl-NL" dirty="0"/>
          </a:p>
        </p:txBody>
      </p:sp>
      <p:sp>
        <p:nvSpPr>
          <p:cNvPr id="6" name="Rechthoek: afgeronde hoeken 5">
            <a:hlinkClick r:id="rId2" action="ppaction://hlinksldjump"/>
            <a:extLst>
              <a:ext uri="{FF2B5EF4-FFF2-40B4-BE49-F238E27FC236}">
                <a16:creationId xmlns:a16="http://schemas.microsoft.com/office/drawing/2014/main" id="{39EF321F-5111-6EBD-7592-856D039948EF}"/>
              </a:ext>
            </a:extLst>
          </p:cNvPr>
          <p:cNvSpPr/>
          <p:nvPr/>
        </p:nvSpPr>
        <p:spPr>
          <a:xfrm>
            <a:off x="9356270" y="1052513"/>
            <a:ext cx="2202317" cy="576262"/>
          </a:xfrm>
          <a:prstGeom prst="roundRect">
            <a:avLst/>
          </a:prstGeom>
          <a:solidFill>
            <a:schemeClr val="accent2">
              <a:lumMod val="20000"/>
              <a:lumOff val="8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2"/>
                </a:solidFill>
              </a:rPr>
              <a:t>Naar beslisboom</a:t>
            </a:r>
          </a:p>
        </p:txBody>
      </p:sp>
      <p:sp>
        <p:nvSpPr>
          <p:cNvPr id="7" name="Tijdelijke aanduiding voor voettekst 4">
            <a:extLst>
              <a:ext uri="{FF2B5EF4-FFF2-40B4-BE49-F238E27FC236}">
                <a16:creationId xmlns:a16="http://schemas.microsoft.com/office/drawing/2014/main" id="{016489D4-1129-B806-9618-1D5EA138D0B2}"/>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407090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inhoud 9">
            <a:extLst>
              <a:ext uri="{FF2B5EF4-FFF2-40B4-BE49-F238E27FC236}">
                <a16:creationId xmlns:a16="http://schemas.microsoft.com/office/drawing/2014/main" id="{13D99CBA-4A6D-2F38-F259-194A4055C76E}"/>
              </a:ext>
            </a:extLst>
          </p:cNvPr>
          <p:cNvSpPr>
            <a:spLocks noGrp="1"/>
          </p:cNvSpPr>
          <p:nvPr>
            <p:ph sz="half" idx="1"/>
          </p:nvPr>
        </p:nvSpPr>
        <p:spPr/>
        <p:txBody>
          <a:bodyPr>
            <a:normAutofit/>
          </a:bodyPr>
          <a:lstStyle/>
          <a:p>
            <a:r>
              <a:rPr lang="nl-NL" dirty="0"/>
              <a:t>Hoewel deze informatie zorgvuldig is opgesteld kunnen er bepaalde nuances zijn verloren, gebruik deze handreiking daarom altijd samen met de </a:t>
            </a:r>
            <a:r>
              <a:rPr lang="nl-NL" dirty="0">
                <a:hlinkClick r:id="rId2"/>
              </a:rPr>
              <a:t>officiële tekst van de AI-verordening</a:t>
            </a:r>
            <a:r>
              <a:rPr lang="nl-NL" dirty="0"/>
              <a:t>.</a:t>
            </a:r>
          </a:p>
        </p:txBody>
      </p:sp>
      <p:sp>
        <p:nvSpPr>
          <p:cNvPr id="12" name="Tijdelijke aanduiding voor inhoud 11">
            <a:extLst>
              <a:ext uri="{FF2B5EF4-FFF2-40B4-BE49-F238E27FC236}">
                <a16:creationId xmlns:a16="http://schemas.microsoft.com/office/drawing/2014/main" id="{D31373BE-4482-9228-346D-2C8583C7BB8D}"/>
              </a:ext>
            </a:extLst>
          </p:cNvPr>
          <p:cNvSpPr>
            <a:spLocks noGrp="1"/>
          </p:cNvSpPr>
          <p:nvPr>
            <p:ph sz="half" idx="2"/>
          </p:nvPr>
        </p:nvSpPr>
        <p:spPr/>
        <p:txBody>
          <a:bodyPr>
            <a:normAutofit fontScale="85000" lnSpcReduction="20000"/>
          </a:bodyPr>
          <a:lstStyle/>
          <a:p>
            <a:r>
              <a:rPr lang="nl-NL" dirty="0"/>
              <a:t>De interpretatie van definities en bepalingen in AI-verordening is nog in ontwikkeling, het is waarschijnlijk dat een deel van de in dit document gegeven informatie in de loop van de tijd niet meer volledig of actueel is.</a:t>
            </a:r>
          </a:p>
          <a:p>
            <a:r>
              <a:rPr lang="nl-NL" dirty="0"/>
              <a:t>CIO Rijk zal eventuele hiaten, voortschrijdend inzicht, </a:t>
            </a:r>
            <a:r>
              <a:rPr lang="nl-NL" dirty="0" err="1"/>
              <a:t>guidance</a:t>
            </a:r>
            <a:r>
              <a:rPr lang="nl-NL" dirty="0"/>
              <a:t> van toezichthouders verwerken in een geüpdatete versie en deze via dezelfde kanalen verspreiden.</a:t>
            </a:r>
          </a:p>
          <a:p>
            <a:r>
              <a:rPr lang="nl-NL" dirty="0"/>
              <a:t>Voor feedback, vragen of opmerkingen mail: ai-verordening@minbzk.nl </a:t>
            </a:r>
          </a:p>
        </p:txBody>
      </p:sp>
      <p:sp>
        <p:nvSpPr>
          <p:cNvPr id="8" name="Titel 7">
            <a:extLst>
              <a:ext uri="{FF2B5EF4-FFF2-40B4-BE49-F238E27FC236}">
                <a16:creationId xmlns:a16="http://schemas.microsoft.com/office/drawing/2014/main" id="{5DB82DA4-22BE-46D9-A5D5-2079961A82B0}"/>
              </a:ext>
            </a:extLst>
          </p:cNvPr>
          <p:cNvSpPr>
            <a:spLocks noGrp="1"/>
          </p:cNvSpPr>
          <p:nvPr>
            <p:ph type="title"/>
          </p:nvPr>
        </p:nvSpPr>
        <p:spPr/>
        <p:txBody>
          <a:bodyPr/>
          <a:lstStyle/>
          <a:p>
            <a:r>
              <a:rPr lang="nl-NL" dirty="0"/>
              <a:t>Doel en beperkingen</a:t>
            </a:r>
          </a:p>
        </p:txBody>
      </p:sp>
      <p:sp>
        <p:nvSpPr>
          <p:cNvPr id="4" name="Tijdelijke aanduiding voor dianummer 3">
            <a:extLst>
              <a:ext uri="{FF2B5EF4-FFF2-40B4-BE49-F238E27FC236}">
                <a16:creationId xmlns:a16="http://schemas.microsoft.com/office/drawing/2014/main" id="{CB53B61C-F70B-4DFB-4FFD-6DD221E77E70}"/>
              </a:ext>
            </a:extLst>
          </p:cNvPr>
          <p:cNvSpPr>
            <a:spLocks noGrp="1"/>
          </p:cNvSpPr>
          <p:nvPr>
            <p:ph type="sldNum" sz="quarter" idx="12"/>
          </p:nvPr>
        </p:nvSpPr>
        <p:spPr/>
        <p:txBody>
          <a:bodyPr/>
          <a:lstStyle/>
          <a:p>
            <a:fld id="{10A0A6AF-03C5-477E-939A-E28F7E7F05EA}" type="slidenum">
              <a:rPr lang="nl-NL" smtClean="0"/>
              <a:pPr/>
              <a:t>2</a:t>
            </a:fld>
            <a:endParaRPr lang="nl-NL" dirty="0"/>
          </a:p>
        </p:txBody>
      </p:sp>
      <p:sp>
        <p:nvSpPr>
          <p:cNvPr id="7" name="Tijdelijke aanduiding voor voettekst 6">
            <a:extLst>
              <a:ext uri="{FF2B5EF4-FFF2-40B4-BE49-F238E27FC236}">
                <a16:creationId xmlns:a16="http://schemas.microsoft.com/office/drawing/2014/main" id="{00AFD4FD-0DFE-E916-5238-B46DDB8CD0FA}"/>
              </a:ext>
            </a:extLst>
          </p:cNvPr>
          <p:cNvSpPr>
            <a:spLocks noGrp="1"/>
          </p:cNvSpPr>
          <p:nvPr>
            <p:ph type="ftr" sz="quarter" idx="3"/>
          </p:nvPr>
        </p:nvSpPr>
        <p:spPr/>
        <p:txBody>
          <a:bodyPr/>
          <a:lstStyle/>
          <a:p>
            <a:fld id="{5B6AAF2B-AF0B-4194-B5A9-FCA7BFB44B8C}" type="datetime4">
              <a:rPr lang="nl-NL" smtClean="0"/>
              <a:pPr/>
              <a:t>13 december 2024</a:t>
            </a:fld>
            <a:r>
              <a:rPr lang="en-US" dirty="0"/>
              <a:t> | </a:t>
            </a:r>
            <a:r>
              <a:rPr lang="en-US" dirty="0" err="1"/>
              <a:t>Handreiking</a:t>
            </a:r>
            <a:r>
              <a:rPr lang="en-US" dirty="0"/>
              <a:t> </a:t>
            </a:r>
            <a:r>
              <a:rPr lang="en-US" dirty="0" err="1"/>
              <a:t>classificatie</a:t>
            </a:r>
            <a:r>
              <a:rPr lang="en-US" dirty="0"/>
              <a:t> </a:t>
            </a:r>
            <a:r>
              <a:rPr lang="en-US" dirty="0" err="1"/>
              <a:t>verboden</a:t>
            </a:r>
            <a:r>
              <a:rPr lang="en-US" dirty="0"/>
              <a:t> AI-</a:t>
            </a:r>
            <a:r>
              <a:rPr lang="en-US" dirty="0" err="1"/>
              <a:t>systemen</a:t>
            </a:r>
            <a:endParaRPr lang="nl-NL" dirty="0"/>
          </a:p>
        </p:txBody>
      </p:sp>
    </p:spTree>
    <p:extLst>
      <p:ext uri="{BB962C8B-B14F-4D97-AF65-F5344CB8AC3E}">
        <p14:creationId xmlns:p14="http://schemas.microsoft.com/office/powerpoint/2010/main" val="189365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7DC139-0CD4-B178-37EF-151F963B96B2}"/>
              </a:ext>
            </a:extLst>
          </p:cNvPr>
          <p:cNvSpPr>
            <a:spLocks noGrp="1"/>
          </p:cNvSpPr>
          <p:nvPr>
            <p:ph type="title"/>
          </p:nvPr>
        </p:nvSpPr>
        <p:spPr/>
        <p:txBody>
          <a:bodyPr/>
          <a:lstStyle/>
          <a:p>
            <a:r>
              <a:rPr lang="nl-NL" dirty="0"/>
              <a:t>Classificatie type “AI-systeem”</a:t>
            </a:r>
          </a:p>
        </p:txBody>
      </p:sp>
      <p:sp>
        <p:nvSpPr>
          <p:cNvPr id="3" name="Tijdelijke aanduiding voor tekst 2">
            <a:extLst>
              <a:ext uri="{FF2B5EF4-FFF2-40B4-BE49-F238E27FC236}">
                <a16:creationId xmlns:a16="http://schemas.microsoft.com/office/drawing/2014/main" id="{4517F035-86FA-554F-A4F4-CC117C5936FE}"/>
              </a:ext>
            </a:extLst>
          </p:cNvPr>
          <p:cNvSpPr>
            <a:spLocks noGrp="1"/>
          </p:cNvSpPr>
          <p:nvPr>
            <p:ph type="body" idx="1"/>
          </p:nvPr>
        </p:nvSpPr>
        <p:spPr/>
        <p:txBody>
          <a:bodyPr/>
          <a:lstStyle/>
          <a:p>
            <a:endParaRPr lang="nl-NL"/>
          </a:p>
        </p:txBody>
      </p:sp>
      <p:sp>
        <p:nvSpPr>
          <p:cNvPr id="4" name="Tijdelijke aanduiding voor tekst 3">
            <a:extLst>
              <a:ext uri="{FF2B5EF4-FFF2-40B4-BE49-F238E27FC236}">
                <a16:creationId xmlns:a16="http://schemas.microsoft.com/office/drawing/2014/main" id="{C2F89886-D71D-D1A7-739A-1E526C9391C6}"/>
              </a:ext>
            </a:extLst>
          </p:cNvPr>
          <p:cNvSpPr>
            <a:spLocks noGrp="1"/>
          </p:cNvSpPr>
          <p:nvPr>
            <p:ph type="body" sz="quarter" idx="13"/>
          </p:nvPr>
        </p:nvSpPr>
        <p:spPr/>
        <p:txBody>
          <a:bodyPr/>
          <a:lstStyle/>
          <a:p>
            <a:r>
              <a:rPr lang="nl-NL" dirty="0"/>
              <a:t>3</a:t>
            </a:r>
          </a:p>
        </p:txBody>
      </p:sp>
      <p:sp>
        <p:nvSpPr>
          <p:cNvPr id="5" name="Tijdelijke aanduiding voor dianummer 4">
            <a:extLst>
              <a:ext uri="{FF2B5EF4-FFF2-40B4-BE49-F238E27FC236}">
                <a16:creationId xmlns:a16="http://schemas.microsoft.com/office/drawing/2014/main" id="{2A37C496-3CDA-1E61-F2F3-B57C76B31DFD}"/>
              </a:ext>
            </a:extLst>
          </p:cNvPr>
          <p:cNvSpPr>
            <a:spLocks noGrp="1"/>
          </p:cNvSpPr>
          <p:nvPr>
            <p:ph type="sldNum" sz="quarter" idx="16"/>
          </p:nvPr>
        </p:nvSpPr>
        <p:spPr/>
        <p:txBody>
          <a:bodyPr/>
          <a:lstStyle/>
          <a:p>
            <a:fld id="{10A0A6AF-03C5-477E-939A-E28F7E7F05EA}" type="slidenum">
              <a:rPr lang="nl-NL" smtClean="0"/>
              <a:pPr/>
              <a:t>20</a:t>
            </a:fld>
            <a:endParaRPr lang="nl-NL" dirty="0"/>
          </a:p>
        </p:txBody>
      </p:sp>
      <p:pic>
        <p:nvPicPr>
          <p:cNvPr id="8" name="Afbeelding 7" descr="Afbeelding met plein, patroon, schermopname, pixel&#10;&#10;Automatisch gegenereerde beschrijving">
            <a:extLst>
              <a:ext uri="{FF2B5EF4-FFF2-40B4-BE49-F238E27FC236}">
                <a16:creationId xmlns:a16="http://schemas.microsoft.com/office/drawing/2014/main" id="{B9693FBA-A869-9575-9D1F-91BFCDA395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827" t="-826" r="5665" b="826"/>
          <a:stretch/>
        </p:blipFill>
        <p:spPr>
          <a:xfrm>
            <a:off x="6095999" y="-56666"/>
            <a:ext cx="6096001" cy="6858000"/>
          </a:xfrm>
          <a:prstGeom prst="rect">
            <a:avLst/>
          </a:prstGeom>
        </p:spPr>
      </p:pic>
      <p:pic>
        <p:nvPicPr>
          <p:cNvPr id="9" name="Afbeelding 8" descr="RO_vervolgpagina_Logo_2_RGB_pos__aangepast.png">
            <a:extLst>
              <a:ext uri="{FF2B5EF4-FFF2-40B4-BE49-F238E27FC236}">
                <a16:creationId xmlns:a16="http://schemas.microsoft.com/office/drawing/2014/main" id="{4E327299-483B-EEC7-7015-857238840BA2}"/>
              </a:ext>
            </a:extLst>
          </p:cNvPr>
          <p:cNvPicPr>
            <a:picLocks noChangeAspect="1"/>
          </p:cNvPicPr>
          <p:nvPr/>
        </p:nvPicPr>
        <p:blipFill>
          <a:blip r:embed="rId4" cstate="print"/>
          <a:stretch>
            <a:fillRect/>
          </a:stretch>
        </p:blipFill>
        <p:spPr>
          <a:xfrm>
            <a:off x="0" y="0"/>
            <a:ext cx="12192000" cy="1057656"/>
          </a:xfrm>
          <a:prstGeom prst="rect">
            <a:avLst/>
          </a:prstGeom>
        </p:spPr>
      </p:pic>
      <p:sp>
        <p:nvSpPr>
          <p:cNvPr id="10" name="Tekstvak 9">
            <a:extLst>
              <a:ext uri="{FF2B5EF4-FFF2-40B4-BE49-F238E27FC236}">
                <a16:creationId xmlns:a16="http://schemas.microsoft.com/office/drawing/2014/main" id="{1AEBD1BD-0436-7F35-9356-3A76DF327EFE}"/>
              </a:ext>
            </a:extLst>
          </p:cNvPr>
          <p:cNvSpPr txBox="1"/>
          <p:nvPr/>
        </p:nvSpPr>
        <p:spPr>
          <a:xfrm>
            <a:off x="6096000" y="6641431"/>
            <a:ext cx="6096000" cy="215444"/>
          </a:xfrm>
          <a:prstGeom prst="rect">
            <a:avLst/>
          </a:prstGeom>
          <a:solidFill>
            <a:srgbClr val="F9F3F3"/>
          </a:solidFill>
        </p:spPr>
        <p:txBody>
          <a:bodyPr wrap="square" rtlCol="0">
            <a:spAutoFit/>
          </a:bodyPr>
          <a:lstStyle/>
          <a:p>
            <a:r>
              <a:rPr lang="en-US" sz="800" dirty="0"/>
              <a:t>Philipp Schmitt &amp; AT&amp;T Laboratories Cambridge / Better Images of AI / Data flock (faces) / CC-BY 4.0</a:t>
            </a:r>
            <a:endParaRPr lang="nl-NL" sz="800" dirty="0"/>
          </a:p>
        </p:txBody>
      </p:sp>
      <p:sp>
        <p:nvSpPr>
          <p:cNvPr id="7" name="Tijdelijke aanduiding voor voettekst 7">
            <a:extLst>
              <a:ext uri="{FF2B5EF4-FFF2-40B4-BE49-F238E27FC236}">
                <a16:creationId xmlns:a16="http://schemas.microsoft.com/office/drawing/2014/main" id="{EE3C7899-D306-3B5E-3965-FCCE9E4EDE06}"/>
              </a:ext>
            </a:extLst>
          </p:cNvPr>
          <p:cNvSpPr>
            <a:spLocks noGrp="1"/>
          </p:cNvSpPr>
          <p:nvPr>
            <p:ph type="ftr" sz="quarter" idx="3"/>
          </p:nvPr>
        </p:nvSpPr>
        <p:spPr>
          <a:xfrm>
            <a:off x="635000" y="6221413"/>
            <a:ext cx="5003800" cy="322075"/>
          </a:xfrm>
        </p:spPr>
        <p:txBody>
          <a:bodyPr/>
          <a:lstStyle/>
          <a:p>
            <a:fld id="{ADCA06F1-BCC8-460B-97C9-DC7CFF7F4338}"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84538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jdelijke aanduiding voor inhoud 18">
            <a:extLst>
              <a:ext uri="{FF2B5EF4-FFF2-40B4-BE49-F238E27FC236}">
                <a16:creationId xmlns:a16="http://schemas.microsoft.com/office/drawing/2014/main" id="{72F02E19-806C-5E9F-8594-C5E5124DD7B3}"/>
              </a:ext>
            </a:extLst>
          </p:cNvPr>
          <p:cNvSpPr>
            <a:spLocks noGrp="1"/>
          </p:cNvSpPr>
          <p:nvPr>
            <p:ph idx="1"/>
          </p:nvPr>
        </p:nvSpPr>
        <p:spPr>
          <a:xfrm>
            <a:off x="635000" y="2289485"/>
            <a:ext cx="10923588" cy="610476"/>
          </a:xfrm>
        </p:spPr>
        <p:txBody>
          <a:bodyPr numCol="1"/>
          <a:lstStyle/>
          <a:p>
            <a:r>
              <a:rPr lang="nl-NL" dirty="0"/>
              <a:t>De AI-verordening reguleert AI-systemen via drie aspecten:</a:t>
            </a:r>
          </a:p>
        </p:txBody>
      </p:sp>
      <p:sp>
        <p:nvSpPr>
          <p:cNvPr id="7" name="Titel 6">
            <a:extLst>
              <a:ext uri="{FF2B5EF4-FFF2-40B4-BE49-F238E27FC236}">
                <a16:creationId xmlns:a16="http://schemas.microsoft.com/office/drawing/2014/main" id="{699606F7-FED7-6639-B56D-DE2D6B51F6ED}"/>
              </a:ext>
            </a:extLst>
          </p:cNvPr>
          <p:cNvSpPr>
            <a:spLocks noGrp="1"/>
          </p:cNvSpPr>
          <p:nvPr>
            <p:ph type="title"/>
          </p:nvPr>
        </p:nvSpPr>
        <p:spPr/>
        <p:txBody>
          <a:bodyPr/>
          <a:lstStyle/>
          <a:p>
            <a:r>
              <a:rPr lang="nl-NL" dirty="0"/>
              <a:t>Drie ‘soorten’ vereisten voor AI-systemen</a:t>
            </a:r>
          </a:p>
        </p:txBody>
      </p:sp>
      <p:sp>
        <p:nvSpPr>
          <p:cNvPr id="5" name="Tijdelijke aanduiding voor dianummer 4">
            <a:extLst>
              <a:ext uri="{FF2B5EF4-FFF2-40B4-BE49-F238E27FC236}">
                <a16:creationId xmlns:a16="http://schemas.microsoft.com/office/drawing/2014/main" id="{F32E4279-75AA-A9FC-BE2B-D8DCB20383CA}"/>
              </a:ext>
            </a:extLst>
          </p:cNvPr>
          <p:cNvSpPr>
            <a:spLocks noGrp="1"/>
          </p:cNvSpPr>
          <p:nvPr>
            <p:ph type="sldNum" sz="quarter" idx="12"/>
          </p:nvPr>
        </p:nvSpPr>
        <p:spPr/>
        <p:txBody>
          <a:bodyPr/>
          <a:lstStyle/>
          <a:p>
            <a:fld id="{10A0A6AF-03C5-477E-939A-E28F7E7F05EA}" type="slidenum">
              <a:rPr lang="nl-NL" smtClean="0"/>
              <a:pPr/>
              <a:t>21</a:t>
            </a:fld>
            <a:endParaRPr lang="nl-NL" dirty="0"/>
          </a:p>
        </p:txBody>
      </p:sp>
      <p:cxnSp>
        <p:nvCxnSpPr>
          <p:cNvPr id="23" name="Rechte verbindingslijn met pijl 22">
            <a:extLst>
              <a:ext uri="{FF2B5EF4-FFF2-40B4-BE49-F238E27FC236}">
                <a16:creationId xmlns:a16="http://schemas.microsoft.com/office/drawing/2014/main" id="{6426DFAF-0C24-31C9-BD1C-CFFB13355F7B}"/>
              </a:ext>
            </a:extLst>
          </p:cNvPr>
          <p:cNvCxnSpPr/>
          <p:nvPr/>
        </p:nvCxnSpPr>
        <p:spPr>
          <a:xfrm flipH="1">
            <a:off x="2628655" y="3967601"/>
            <a:ext cx="9054" cy="48455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112FF7A1-0A06-DD2A-BB82-6788B34212F2}"/>
              </a:ext>
            </a:extLst>
          </p:cNvPr>
          <p:cNvCxnSpPr/>
          <p:nvPr/>
        </p:nvCxnSpPr>
        <p:spPr>
          <a:xfrm flipH="1">
            <a:off x="9440291" y="4200563"/>
            <a:ext cx="9054" cy="5533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ep 3">
            <a:extLst>
              <a:ext uri="{FF2B5EF4-FFF2-40B4-BE49-F238E27FC236}">
                <a16:creationId xmlns:a16="http://schemas.microsoft.com/office/drawing/2014/main" id="{FF51A7B2-D808-6C9F-F639-313C0A68ABF9}"/>
              </a:ext>
            </a:extLst>
          </p:cNvPr>
          <p:cNvGrpSpPr/>
          <p:nvPr/>
        </p:nvGrpSpPr>
        <p:grpSpPr>
          <a:xfrm>
            <a:off x="1089709" y="3214122"/>
            <a:ext cx="9907636" cy="2751976"/>
            <a:chOff x="1089709" y="3214122"/>
            <a:chExt cx="9907636" cy="2751976"/>
          </a:xfrm>
        </p:grpSpPr>
        <p:grpSp>
          <p:nvGrpSpPr>
            <p:cNvPr id="3" name="Groep 2">
              <a:extLst>
                <a:ext uri="{FF2B5EF4-FFF2-40B4-BE49-F238E27FC236}">
                  <a16:creationId xmlns:a16="http://schemas.microsoft.com/office/drawing/2014/main" id="{0EE4669B-2CA8-F59D-8A69-FA997CCF373E}"/>
                </a:ext>
              </a:extLst>
            </p:cNvPr>
            <p:cNvGrpSpPr/>
            <p:nvPr/>
          </p:nvGrpSpPr>
          <p:grpSpPr>
            <a:xfrm>
              <a:off x="1089709" y="3214122"/>
              <a:ext cx="9907636" cy="2751976"/>
              <a:chOff x="1089709" y="3214122"/>
              <a:chExt cx="9907636" cy="2751976"/>
            </a:xfrm>
          </p:grpSpPr>
          <p:grpSp>
            <p:nvGrpSpPr>
              <p:cNvPr id="32" name="Groep 31">
                <a:extLst>
                  <a:ext uri="{FF2B5EF4-FFF2-40B4-BE49-F238E27FC236}">
                    <a16:creationId xmlns:a16="http://schemas.microsoft.com/office/drawing/2014/main" id="{1BE41E7D-DE30-4E3F-6AE2-EF7C4A57297A}"/>
                  </a:ext>
                </a:extLst>
              </p:cNvPr>
              <p:cNvGrpSpPr/>
              <p:nvPr/>
            </p:nvGrpSpPr>
            <p:grpSpPr>
              <a:xfrm>
                <a:off x="1089709" y="3214122"/>
                <a:ext cx="9907636" cy="720921"/>
                <a:chOff x="1089709" y="3976126"/>
                <a:chExt cx="9907636" cy="720921"/>
              </a:xfrm>
            </p:grpSpPr>
            <p:sp>
              <p:nvSpPr>
                <p:cNvPr id="14" name="Tekstvak 13">
                  <a:extLst>
                    <a:ext uri="{FF2B5EF4-FFF2-40B4-BE49-F238E27FC236}">
                      <a16:creationId xmlns:a16="http://schemas.microsoft.com/office/drawing/2014/main" id="{44581B84-2672-3AF0-37F3-9C1F53775B24}"/>
                    </a:ext>
                  </a:extLst>
                </p:cNvPr>
                <p:cNvSpPr txBox="1"/>
                <p:nvPr/>
              </p:nvSpPr>
              <p:spPr>
                <a:xfrm>
                  <a:off x="4502727" y="3976126"/>
                  <a:ext cx="3096000"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Hoog-risico </a:t>
                  </a:r>
                  <a:r>
                    <a:rPr lang="nl-NL" b="1" dirty="0"/>
                    <a:t>toepassingsgebieden</a:t>
                  </a:r>
                </a:p>
              </p:txBody>
            </p:sp>
            <p:sp>
              <p:nvSpPr>
                <p:cNvPr id="15" name="Tekstvak 14">
                  <a:extLst>
                    <a:ext uri="{FF2B5EF4-FFF2-40B4-BE49-F238E27FC236}">
                      <a16:creationId xmlns:a16="http://schemas.microsoft.com/office/drawing/2014/main" id="{70A6364C-5CF8-6062-4855-C83E44B7276B}"/>
                    </a:ext>
                  </a:extLst>
                </p:cNvPr>
                <p:cNvSpPr txBox="1"/>
                <p:nvPr/>
              </p:nvSpPr>
              <p:spPr>
                <a:xfrm>
                  <a:off x="1089709" y="3981958"/>
                  <a:ext cx="3096000"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Verboden </a:t>
                  </a:r>
                </a:p>
                <a:p>
                  <a:pPr algn="ctr"/>
                  <a:r>
                    <a:rPr lang="nl-NL" b="1" dirty="0"/>
                    <a:t>doeleinden</a:t>
                  </a:r>
                </a:p>
              </p:txBody>
            </p:sp>
            <p:sp>
              <p:nvSpPr>
                <p:cNvPr id="18" name="Tekstvak 17">
                  <a:extLst>
                    <a:ext uri="{FF2B5EF4-FFF2-40B4-BE49-F238E27FC236}">
                      <a16:creationId xmlns:a16="http://schemas.microsoft.com/office/drawing/2014/main" id="{A4224E41-8375-DBC2-CE00-871F21D67F5A}"/>
                    </a:ext>
                  </a:extLst>
                </p:cNvPr>
                <p:cNvSpPr txBox="1"/>
                <p:nvPr/>
              </p:nvSpPr>
              <p:spPr>
                <a:xfrm>
                  <a:off x="7901345" y="3981958"/>
                  <a:ext cx="3096000"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nl-NL" dirty="0"/>
                    <a:t>Mogelijk misleidende </a:t>
                  </a:r>
                  <a:r>
                    <a:rPr lang="nl-NL" b="1" dirty="0"/>
                    <a:t>interactie</a:t>
                  </a:r>
                </a:p>
              </p:txBody>
            </p:sp>
          </p:grpSp>
          <p:pic>
            <p:nvPicPr>
              <p:cNvPr id="9" name="Graphic 8" descr="Chatballon met effen opvulling">
                <a:extLst>
                  <a:ext uri="{FF2B5EF4-FFF2-40B4-BE49-F238E27FC236}">
                    <a16:creationId xmlns:a16="http://schemas.microsoft.com/office/drawing/2014/main" id="{3DC746E9-1045-A0F2-CA4A-CC2FD0357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44903" y="4557215"/>
                <a:ext cx="1408883" cy="1408883"/>
              </a:xfrm>
              <a:prstGeom prst="rect">
                <a:avLst/>
              </a:prstGeom>
            </p:spPr>
          </p:pic>
          <p:pic>
            <p:nvPicPr>
              <p:cNvPr id="11" name="Graphic 10" descr="Waarschuwing met effen opvulling">
                <a:extLst>
                  <a:ext uri="{FF2B5EF4-FFF2-40B4-BE49-F238E27FC236}">
                    <a16:creationId xmlns:a16="http://schemas.microsoft.com/office/drawing/2014/main" id="{DF3BCC02-909A-B3D6-C1E2-7DA1722820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3395" y="4442839"/>
                <a:ext cx="1408883" cy="1408883"/>
              </a:xfrm>
              <a:prstGeom prst="rect">
                <a:avLst/>
              </a:prstGeom>
            </p:spPr>
          </p:pic>
          <p:pic>
            <p:nvPicPr>
              <p:cNvPr id="13" name="Graphic 12" descr="Geen teken met effen opvulling">
                <a:extLst>
                  <a:ext uri="{FF2B5EF4-FFF2-40B4-BE49-F238E27FC236}">
                    <a16:creationId xmlns:a16="http://schemas.microsoft.com/office/drawing/2014/main" id="{00578D66-C2F6-CE47-B1ED-C880D636F4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4491" y="4484712"/>
                <a:ext cx="1348327" cy="1348327"/>
              </a:xfrm>
              <a:prstGeom prst="rect">
                <a:avLst/>
              </a:prstGeom>
            </p:spPr>
          </p:pic>
          <p:sp>
            <p:nvSpPr>
              <p:cNvPr id="20" name="Tekstvak 19">
                <a:extLst>
                  <a:ext uri="{FF2B5EF4-FFF2-40B4-BE49-F238E27FC236}">
                    <a16:creationId xmlns:a16="http://schemas.microsoft.com/office/drawing/2014/main" id="{694C0BF0-046B-8EE9-C879-C88A62F08F09}"/>
                  </a:ext>
                </a:extLst>
              </p:cNvPr>
              <p:cNvSpPr txBox="1"/>
              <p:nvPr/>
            </p:nvSpPr>
            <p:spPr>
              <a:xfrm>
                <a:off x="2983255" y="4924584"/>
                <a:ext cx="2493818" cy="369332"/>
              </a:xfrm>
              <a:prstGeom prst="rect">
                <a:avLst/>
              </a:prstGeom>
              <a:noFill/>
            </p:spPr>
            <p:txBody>
              <a:bodyPr wrap="square" rtlCol="0">
                <a:spAutoFit/>
              </a:bodyPr>
              <a:lstStyle/>
              <a:p>
                <a:pPr algn="ctr"/>
                <a:r>
                  <a:rPr lang="nl-NL" b="1" i="1" dirty="0"/>
                  <a:t>of</a:t>
                </a:r>
              </a:p>
            </p:txBody>
          </p:sp>
          <p:sp>
            <p:nvSpPr>
              <p:cNvPr id="21" name="Tekstvak 20">
                <a:extLst>
                  <a:ext uri="{FF2B5EF4-FFF2-40B4-BE49-F238E27FC236}">
                    <a16:creationId xmlns:a16="http://schemas.microsoft.com/office/drawing/2014/main" id="{8B3BCD83-AE1B-BE5C-DF16-A05AF96FE18C}"/>
                  </a:ext>
                </a:extLst>
              </p:cNvPr>
              <p:cNvSpPr txBox="1"/>
              <p:nvPr/>
            </p:nvSpPr>
            <p:spPr>
              <a:xfrm>
                <a:off x="6750627" y="4937080"/>
                <a:ext cx="2493818" cy="369332"/>
              </a:xfrm>
              <a:prstGeom prst="rect">
                <a:avLst/>
              </a:prstGeom>
              <a:noFill/>
            </p:spPr>
            <p:txBody>
              <a:bodyPr wrap="square" rtlCol="0">
                <a:spAutoFit/>
              </a:bodyPr>
              <a:lstStyle/>
              <a:p>
                <a:pPr algn="ctr"/>
                <a:r>
                  <a:rPr lang="nl-NL" b="1" i="1" dirty="0"/>
                  <a:t>en/of</a:t>
                </a:r>
              </a:p>
            </p:txBody>
          </p:sp>
          <p:sp>
            <p:nvSpPr>
              <p:cNvPr id="28" name="Tekstvak 27">
                <a:extLst>
                  <a:ext uri="{FF2B5EF4-FFF2-40B4-BE49-F238E27FC236}">
                    <a16:creationId xmlns:a16="http://schemas.microsoft.com/office/drawing/2014/main" id="{403D31B9-2C84-6E4E-C9CE-304C00F1A6A8}"/>
                  </a:ext>
                </a:extLst>
              </p:cNvPr>
              <p:cNvSpPr txBox="1"/>
              <p:nvPr/>
            </p:nvSpPr>
            <p:spPr>
              <a:xfrm>
                <a:off x="1390800" y="4892325"/>
                <a:ext cx="2493818" cy="369332"/>
              </a:xfrm>
              <a:prstGeom prst="rect">
                <a:avLst/>
              </a:prstGeom>
              <a:noFill/>
            </p:spPr>
            <p:txBody>
              <a:bodyPr wrap="square" rtlCol="0">
                <a:spAutoFit/>
              </a:bodyPr>
              <a:lstStyle/>
              <a:p>
                <a:pPr algn="ctr"/>
                <a:r>
                  <a:rPr lang="nl-NL" dirty="0"/>
                  <a:t>Gebruiksverbod</a:t>
                </a:r>
                <a:endParaRPr lang="nl-NL" b="1" dirty="0"/>
              </a:p>
            </p:txBody>
          </p:sp>
          <p:sp>
            <p:nvSpPr>
              <p:cNvPr id="29" name="Tekstvak 28">
                <a:extLst>
                  <a:ext uri="{FF2B5EF4-FFF2-40B4-BE49-F238E27FC236}">
                    <a16:creationId xmlns:a16="http://schemas.microsoft.com/office/drawing/2014/main" id="{4F96BFFE-D7CB-790F-6960-B3267F4A044F}"/>
                  </a:ext>
                </a:extLst>
              </p:cNvPr>
              <p:cNvSpPr txBox="1"/>
              <p:nvPr/>
            </p:nvSpPr>
            <p:spPr>
              <a:xfrm>
                <a:off x="4502727" y="4778171"/>
                <a:ext cx="3186545" cy="646331"/>
              </a:xfrm>
              <a:prstGeom prst="rect">
                <a:avLst/>
              </a:prstGeom>
              <a:noFill/>
            </p:spPr>
            <p:txBody>
              <a:bodyPr wrap="square" rtlCol="0">
                <a:spAutoFit/>
              </a:bodyPr>
              <a:lstStyle/>
              <a:p>
                <a:pPr algn="ctr"/>
                <a:r>
                  <a:rPr lang="nl-NL" dirty="0"/>
                  <a:t>Vereisten voor ontwikkeling en gebruik</a:t>
                </a:r>
                <a:endParaRPr lang="nl-NL" b="1" dirty="0"/>
              </a:p>
            </p:txBody>
          </p:sp>
        </p:grpSp>
        <p:sp>
          <p:nvSpPr>
            <p:cNvPr id="30" name="Tekstvak 29">
              <a:extLst>
                <a:ext uri="{FF2B5EF4-FFF2-40B4-BE49-F238E27FC236}">
                  <a16:creationId xmlns:a16="http://schemas.microsoft.com/office/drawing/2014/main" id="{9D1B473B-C1E3-3BB3-92CE-DB27D20FF2EA}"/>
                </a:ext>
              </a:extLst>
            </p:cNvPr>
            <p:cNvSpPr txBox="1"/>
            <p:nvPr/>
          </p:nvSpPr>
          <p:spPr>
            <a:xfrm>
              <a:off x="8193382" y="4787489"/>
              <a:ext cx="2493818" cy="646331"/>
            </a:xfrm>
            <a:prstGeom prst="rect">
              <a:avLst/>
            </a:prstGeom>
            <a:noFill/>
          </p:spPr>
          <p:txBody>
            <a:bodyPr wrap="square" rtlCol="0">
              <a:spAutoFit/>
            </a:bodyPr>
            <a:lstStyle/>
            <a:p>
              <a:pPr algn="ctr"/>
              <a:r>
                <a:rPr lang="nl-NL" dirty="0"/>
                <a:t>Transparantie-vereisten</a:t>
              </a:r>
              <a:endParaRPr lang="nl-NL" b="1" dirty="0"/>
            </a:p>
          </p:txBody>
        </p:sp>
      </p:grpSp>
      <p:cxnSp>
        <p:nvCxnSpPr>
          <p:cNvPr id="34" name="Rechte verbindingslijn met pijl 33">
            <a:extLst>
              <a:ext uri="{FF2B5EF4-FFF2-40B4-BE49-F238E27FC236}">
                <a16:creationId xmlns:a16="http://schemas.microsoft.com/office/drawing/2014/main" id="{3C7BF911-9E5B-0A83-71AF-397D14F6AA98}"/>
              </a:ext>
            </a:extLst>
          </p:cNvPr>
          <p:cNvCxnSpPr/>
          <p:nvPr/>
        </p:nvCxnSpPr>
        <p:spPr>
          <a:xfrm flipH="1">
            <a:off x="5983310" y="3958286"/>
            <a:ext cx="9054" cy="48455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ijdelijke aanduiding voor voettekst 4">
            <a:extLst>
              <a:ext uri="{FF2B5EF4-FFF2-40B4-BE49-F238E27FC236}">
                <a16:creationId xmlns:a16="http://schemas.microsoft.com/office/drawing/2014/main" id="{4BAE8433-C203-FB64-42E5-8FA0B419773A}"/>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00480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5CE2C5D-5CCF-2EC7-CD6C-01868982B3C2}"/>
              </a:ext>
            </a:extLst>
          </p:cNvPr>
          <p:cNvSpPr>
            <a:spLocks noGrp="1"/>
          </p:cNvSpPr>
          <p:nvPr>
            <p:ph idx="1"/>
          </p:nvPr>
        </p:nvSpPr>
        <p:spPr/>
        <p:txBody>
          <a:bodyPr>
            <a:normAutofit fontScale="92500" lnSpcReduction="20000"/>
          </a:bodyPr>
          <a:lstStyle/>
          <a:p>
            <a:pPr marL="0" indent="0">
              <a:buNone/>
            </a:pPr>
            <a:r>
              <a:rPr lang="nl-NL" dirty="0"/>
              <a:t>Artikel 5 AI-verordening verbiedt het in de handel brengen, in gebruik stellen, en het gebruiken van AI-systemen die aan bepaalde kenmerken voldoen.</a:t>
            </a:r>
          </a:p>
          <a:p>
            <a:pPr marL="0" indent="0">
              <a:buNone/>
            </a:pPr>
            <a:r>
              <a:rPr lang="nl-NL" dirty="0"/>
              <a:t>Dit zijn in het kort:</a:t>
            </a:r>
          </a:p>
          <a:p>
            <a:pPr marL="457200" indent="-457200">
              <a:buFont typeface="+mj-lt"/>
              <a:buAutoNum type="alphaLcParenR"/>
            </a:pPr>
            <a:r>
              <a:rPr lang="nl-NL" dirty="0"/>
              <a:t>Manipulatieve systemen</a:t>
            </a:r>
          </a:p>
          <a:p>
            <a:pPr marL="457200" indent="-457200">
              <a:buFont typeface="+mj-lt"/>
              <a:buAutoNum type="alphaLcParenR"/>
            </a:pPr>
            <a:r>
              <a:rPr lang="nl-NL" dirty="0"/>
              <a:t>Uitbuitende systemen</a:t>
            </a:r>
          </a:p>
          <a:p>
            <a:pPr marL="457200" indent="-457200">
              <a:buFont typeface="+mj-lt"/>
              <a:buAutoNum type="alphaLcParenR"/>
            </a:pPr>
            <a:r>
              <a:rPr lang="nl-NL" dirty="0"/>
              <a:t>Sociale scoring</a:t>
            </a:r>
          </a:p>
          <a:p>
            <a:pPr marL="457200" indent="-457200">
              <a:buFont typeface="+mj-lt"/>
              <a:buAutoNum type="alphaLcParenR"/>
            </a:pPr>
            <a:r>
              <a:rPr lang="nl-NL" dirty="0"/>
              <a:t>Voorspellen kans op strafbare feiten</a:t>
            </a:r>
          </a:p>
          <a:p>
            <a:pPr marL="457200" indent="-457200">
              <a:buFont typeface="+mj-lt"/>
              <a:buAutoNum type="alphaLcParenR"/>
            </a:pPr>
            <a:r>
              <a:rPr lang="nl-NL" dirty="0"/>
              <a:t>Ongerichte </a:t>
            </a:r>
            <a:r>
              <a:rPr lang="nl-NL" dirty="0" err="1"/>
              <a:t>scraping</a:t>
            </a:r>
            <a:r>
              <a:rPr lang="nl-NL" dirty="0"/>
              <a:t> van gezichtsafbeeldingen</a:t>
            </a:r>
          </a:p>
          <a:p>
            <a:pPr marL="457200" indent="-457200">
              <a:buFont typeface="+mj-lt"/>
              <a:buAutoNum type="alphaLcParenR"/>
            </a:pPr>
            <a:r>
              <a:rPr lang="nl-NL" dirty="0"/>
              <a:t>Emotieherkenning op de werkplek of in het onderwijs</a:t>
            </a:r>
          </a:p>
          <a:p>
            <a:pPr marL="457200" indent="-457200">
              <a:buFont typeface="+mj-lt"/>
              <a:buAutoNum type="alphaLcParenR"/>
            </a:pPr>
            <a:r>
              <a:rPr lang="nl-NL" dirty="0"/>
              <a:t>Biometrische categorisering van personen</a:t>
            </a:r>
          </a:p>
          <a:p>
            <a:pPr marL="457200" indent="-457200">
              <a:buFont typeface="+mj-lt"/>
              <a:buAutoNum type="alphaLcParenR"/>
            </a:pPr>
            <a:r>
              <a:rPr lang="nl-NL" dirty="0"/>
              <a:t>Biometrische identificatie op afstand in real time in openbare ruimte met het oog op rechtshandhaving</a:t>
            </a:r>
          </a:p>
          <a:p>
            <a:pPr marL="0" indent="0">
              <a:buNone/>
            </a:pPr>
            <a:endParaRPr lang="nl-NL" dirty="0"/>
          </a:p>
          <a:p>
            <a:pPr marL="0" indent="0">
              <a:buNone/>
            </a:pPr>
            <a:r>
              <a:rPr lang="nl-NL" dirty="0"/>
              <a:t>In de volgende pagina’s worden deze praktijken preciezer toegelicht.</a:t>
            </a:r>
          </a:p>
        </p:txBody>
      </p:sp>
      <p:sp>
        <p:nvSpPr>
          <p:cNvPr id="3" name="Titel 2">
            <a:extLst>
              <a:ext uri="{FF2B5EF4-FFF2-40B4-BE49-F238E27FC236}">
                <a16:creationId xmlns:a16="http://schemas.microsoft.com/office/drawing/2014/main" id="{9F3BB61B-2AFB-E5CB-6080-CEC38BA8639F}"/>
              </a:ext>
            </a:extLst>
          </p:cNvPr>
          <p:cNvSpPr>
            <a:spLocks noGrp="1"/>
          </p:cNvSpPr>
          <p:nvPr>
            <p:ph type="title"/>
          </p:nvPr>
        </p:nvSpPr>
        <p:spPr/>
        <p:txBody>
          <a:bodyPr>
            <a:normAutofit/>
          </a:bodyPr>
          <a:lstStyle/>
          <a:p>
            <a:r>
              <a:rPr lang="nl-NL" dirty="0"/>
              <a:t>Overzicht Verboden AI praktijken</a:t>
            </a:r>
          </a:p>
        </p:txBody>
      </p:sp>
      <p:sp>
        <p:nvSpPr>
          <p:cNvPr id="4" name="Tijdelijke aanduiding voor dianummer 3">
            <a:extLst>
              <a:ext uri="{FF2B5EF4-FFF2-40B4-BE49-F238E27FC236}">
                <a16:creationId xmlns:a16="http://schemas.microsoft.com/office/drawing/2014/main" id="{F66E5E2A-4166-E9E7-C74F-70ED9408DE72}"/>
              </a:ext>
            </a:extLst>
          </p:cNvPr>
          <p:cNvSpPr>
            <a:spLocks noGrp="1"/>
          </p:cNvSpPr>
          <p:nvPr>
            <p:ph type="sldNum" sz="quarter" idx="12"/>
          </p:nvPr>
        </p:nvSpPr>
        <p:spPr/>
        <p:txBody>
          <a:bodyPr/>
          <a:lstStyle/>
          <a:p>
            <a:fld id="{10A0A6AF-03C5-477E-939A-E28F7E7F05EA}" type="slidenum">
              <a:rPr lang="nl-NL" smtClean="0"/>
              <a:pPr/>
              <a:t>22</a:t>
            </a:fld>
            <a:endParaRPr lang="nl-NL" dirty="0"/>
          </a:p>
        </p:txBody>
      </p:sp>
      <p:sp>
        <p:nvSpPr>
          <p:cNvPr id="6" name="Tijdelijke aanduiding voor voettekst 4">
            <a:extLst>
              <a:ext uri="{FF2B5EF4-FFF2-40B4-BE49-F238E27FC236}">
                <a16:creationId xmlns:a16="http://schemas.microsoft.com/office/drawing/2014/main" id="{287C3044-4B95-8CF9-C988-91FA6D4347DC}"/>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010202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4F6F1B95-4C98-FAFE-5CD6-371C16033D95}"/>
              </a:ext>
            </a:extLst>
          </p:cNvPr>
          <p:cNvSpPr>
            <a:spLocks noGrp="1"/>
          </p:cNvSpPr>
          <p:nvPr>
            <p:ph sz="half" idx="1"/>
          </p:nvPr>
        </p:nvSpPr>
        <p:spPr/>
        <p:txBody>
          <a:bodyPr>
            <a:noAutofit/>
          </a:bodyPr>
          <a:lstStyle/>
          <a:p>
            <a:pPr marL="0" indent="0">
              <a:lnSpc>
                <a:spcPct val="114000"/>
              </a:lnSpc>
              <a:buNone/>
            </a:pPr>
            <a:r>
              <a:rPr lang="nl-NL" sz="1800" dirty="0"/>
              <a:t>[...] een AI-systeem dat </a:t>
            </a:r>
            <a:r>
              <a:rPr lang="nl-NL" sz="1800" dirty="0">
                <a:highlight>
                  <a:srgbClr val="FFFF00"/>
                </a:highlight>
              </a:rPr>
              <a:t>subliminale technieken waarvan personen zich niet bewust zijn </a:t>
            </a:r>
            <a:r>
              <a:rPr lang="nl-NL" sz="1800" dirty="0"/>
              <a:t>of </a:t>
            </a:r>
            <a:r>
              <a:rPr lang="nl-NL" sz="1800" dirty="0">
                <a:highlight>
                  <a:srgbClr val="00FF00"/>
                </a:highlight>
              </a:rPr>
              <a:t>doelbewust manipulatieve of misleidende technieken</a:t>
            </a:r>
            <a:r>
              <a:rPr lang="nl-NL" sz="1800" dirty="0"/>
              <a:t> gebruikt, </a:t>
            </a:r>
            <a:r>
              <a:rPr lang="nl-NL" sz="1800" dirty="0">
                <a:highlight>
                  <a:srgbClr val="00FFFF"/>
                </a:highlight>
              </a:rPr>
              <a:t>met als doel of effect het gedrag van personen of een groep personen wezenlijk te verstoren door hun vermogen om een geïnformeerd besluit te nemen merkbaar te belemmeren</a:t>
            </a:r>
            <a:r>
              <a:rPr lang="nl-NL" sz="1800" dirty="0"/>
              <a:t>, </a:t>
            </a:r>
            <a:r>
              <a:rPr lang="nl-NL" sz="1800" dirty="0">
                <a:highlight>
                  <a:srgbClr val="FF00FF"/>
                </a:highlight>
              </a:rPr>
              <a:t>waardoor zij een besluit nemen dat zij anders niet hadden genomen</a:t>
            </a:r>
            <a:r>
              <a:rPr lang="nl-NL" sz="1800" dirty="0"/>
              <a:t>, </a:t>
            </a:r>
            <a:r>
              <a:rPr lang="nl-NL" sz="1800" dirty="0">
                <a:highlight>
                  <a:srgbClr val="C0C0C0"/>
                </a:highlight>
              </a:rPr>
              <a:t>op een wijze die ertoe leidt of er redelijkerwijs waarschijnlijk toe zal leiden dat deze of andere personen, of een groep personen, aanzienlijke schade oplopen</a:t>
            </a:r>
            <a:r>
              <a:rPr lang="nl-NL" sz="1800" dirty="0"/>
              <a:t>;</a:t>
            </a:r>
          </a:p>
          <a:p>
            <a:pPr marL="0" indent="0">
              <a:lnSpc>
                <a:spcPct val="114000"/>
              </a:lnSpc>
              <a:buNone/>
            </a:pPr>
            <a:endParaRPr lang="nl-NL" sz="1800" dirty="0"/>
          </a:p>
        </p:txBody>
      </p:sp>
      <p:sp>
        <p:nvSpPr>
          <p:cNvPr id="12" name="Tijdelijke aanduiding voor inhoud 11">
            <a:extLst>
              <a:ext uri="{FF2B5EF4-FFF2-40B4-BE49-F238E27FC236}">
                <a16:creationId xmlns:a16="http://schemas.microsoft.com/office/drawing/2014/main" id="{26C27FF6-57C1-BEEE-659A-261B876FE32B}"/>
              </a:ext>
            </a:extLst>
          </p:cNvPr>
          <p:cNvSpPr>
            <a:spLocks noGrp="1"/>
          </p:cNvSpPr>
          <p:nvPr>
            <p:ph sz="half" idx="2"/>
          </p:nvPr>
        </p:nvSpPr>
        <p:spPr/>
        <p:txBody>
          <a:bodyPr>
            <a:normAutofit fontScale="70000" lnSpcReduction="20000"/>
          </a:bodyPr>
          <a:lstStyle/>
          <a:p>
            <a:pPr marL="0" indent="0">
              <a:buNone/>
            </a:pPr>
            <a:r>
              <a:rPr lang="nl-NL" dirty="0"/>
              <a:t>Belangrijke begrippen in dit verbod* zijn:</a:t>
            </a:r>
          </a:p>
          <a:p>
            <a:r>
              <a:rPr lang="nl-NL" dirty="0"/>
              <a:t>Subliminale technieken (audio-, beeld- en videostimuli die personen niet kunnen waarnemen)</a:t>
            </a:r>
          </a:p>
          <a:p>
            <a:r>
              <a:rPr lang="nl-NL" dirty="0"/>
              <a:t>Doelbewust manipulatieve of misleidende technieken</a:t>
            </a:r>
          </a:p>
          <a:p>
            <a:r>
              <a:rPr lang="nl-NL" dirty="0"/>
              <a:t>Gedrag wezenlijk verstoren</a:t>
            </a:r>
          </a:p>
          <a:p>
            <a:r>
              <a:rPr lang="nl-NL" dirty="0"/>
              <a:t>Het vermogen een geïnformeerd besluit te nemen</a:t>
            </a:r>
          </a:p>
          <a:p>
            <a:r>
              <a:rPr lang="nl-NL" dirty="0"/>
              <a:t>Aanzienlijke schade</a:t>
            </a:r>
          </a:p>
          <a:p>
            <a:pPr marL="0" indent="0">
              <a:buNone/>
            </a:pPr>
            <a:r>
              <a:rPr lang="nl-NL" sz="2000" dirty="0"/>
              <a:t>Dit verbod doet geen afbreuk aan rechtmatige praktijken in het kader van medische behandelingen wanneer die praktijken worden uitgevoerd overeenkomstig de toepasselijke medische normen en wetgeving (overweging 29)</a:t>
            </a:r>
          </a:p>
        </p:txBody>
      </p:sp>
      <p:sp>
        <p:nvSpPr>
          <p:cNvPr id="3" name="Titel 2">
            <a:extLst>
              <a:ext uri="{FF2B5EF4-FFF2-40B4-BE49-F238E27FC236}">
                <a16:creationId xmlns:a16="http://schemas.microsoft.com/office/drawing/2014/main" id="{25438A75-2571-A47D-A604-845211ADA017}"/>
              </a:ext>
            </a:extLst>
          </p:cNvPr>
          <p:cNvSpPr>
            <a:spLocks noGrp="1"/>
          </p:cNvSpPr>
          <p:nvPr>
            <p:ph type="title"/>
          </p:nvPr>
        </p:nvSpPr>
        <p:spPr/>
        <p:txBody>
          <a:bodyPr>
            <a:normAutofit fontScale="90000"/>
          </a:bodyPr>
          <a:lstStyle/>
          <a:p>
            <a:r>
              <a:rPr lang="nl-NL" dirty="0"/>
              <a:t>Bepaalde Manipulatieve Systemen | Art. 5(1)(a)</a:t>
            </a:r>
          </a:p>
        </p:txBody>
      </p:sp>
      <p:sp>
        <p:nvSpPr>
          <p:cNvPr id="4" name="Tijdelijke aanduiding voor dianummer 3">
            <a:extLst>
              <a:ext uri="{FF2B5EF4-FFF2-40B4-BE49-F238E27FC236}">
                <a16:creationId xmlns:a16="http://schemas.microsoft.com/office/drawing/2014/main" id="{F7AD20BC-48CF-4454-3B2A-889AB1282073}"/>
              </a:ext>
            </a:extLst>
          </p:cNvPr>
          <p:cNvSpPr>
            <a:spLocks noGrp="1"/>
          </p:cNvSpPr>
          <p:nvPr>
            <p:ph type="sldNum" sz="quarter" idx="12"/>
          </p:nvPr>
        </p:nvSpPr>
        <p:spPr/>
        <p:txBody>
          <a:bodyPr/>
          <a:lstStyle/>
          <a:p>
            <a:fld id="{10A0A6AF-03C5-477E-939A-E28F7E7F05EA}" type="slidenum">
              <a:rPr lang="nl-NL" smtClean="0"/>
              <a:pPr/>
              <a:t>23</a:t>
            </a:fld>
            <a:endParaRPr lang="nl-NL" dirty="0"/>
          </a:p>
        </p:txBody>
      </p:sp>
      <p:sp>
        <p:nvSpPr>
          <p:cNvPr id="2" name="Tijdelijke aanduiding voor voettekst 4">
            <a:extLst>
              <a:ext uri="{FF2B5EF4-FFF2-40B4-BE49-F238E27FC236}">
                <a16:creationId xmlns:a16="http://schemas.microsoft.com/office/drawing/2014/main" id="{21876613-A5EC-C25F-15C4-56550EE7B3AD}"/>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60887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00E54CD4-74A4-098D-E943-2D219855A390}"/>
              </a:ext>
            </a:extLst>
          </p:cNvPr>
          <p:cNvSpPr>
            <a:spLocks noGrp="1"/>
          </p:cNvSpPr>
          <p:nvPr>
            <p:ph sz="half" idx="1"/>
          </p:nvPr>
        </p:nvSpPr>
        <p:spPr/>
        <p:txBody>
          <a:bodyPr>
            <a:noAutofit/>
          </a:bodyPr>
          <a:lstStyle/>
          <a:p>
            <a:pPr marL="0" indent="0">
              <a:lnSpc>
                <a:spcPct val="100000"/>
              </a:lnSpc>
              <a:buNone/>
            </a:pPr>
            <a:r>
              <a:rPr lang="nl-NL" sz="1800" dirty="0"/>
              <a:t>[...] een AI-systeem dat </a:t>
            </a:r>
            <a:r>
              <a:rPr lang="nl-NL" sz="1800" dirty="0">
                <a:highlight>
                  <a:srgbClr val="FFFF00"/>
                </a:highlight>
              </a:rPr>
              <a:t>gebruikmaakt van de kwetsbaarheden van een natuurlijke persoon of specifieke groep personen als gevolg van hun leeftijd, handicap of een specifieke sociale of economische omstandigheid</a:t>
            </a:r>
            <a:r>
              <a:rPr lang="nl-NL" sz="1800" dirty="0"/>
              <a:t>, met </a:t>
            </a:r>
            <a:r>
              <a:rPr lang="nl-NL" sz="1800" dirty="0">
                <a:highlight>
                  <a:srgbClr val="00FF00"/>
                </a:highlight>
              </a:rPr>
              <a:t>als doel of met als gevolg het gedrag van die persoon of personen die tot deze groep behoren, wezenlijk te verstoren</a:t>
            </a:r>
            <a:r>
              <a:rPr lang="nl-NL" sz="1800" dirty="0"/>
              <a:t> </a:t>
            </a:r>
            <a:r>
              <a:rPr lang="nl-NL" sz="1800" dirty="0">
                <a:highlight>
                  <a:srgbClr val="00FFFF"/>
                </a:highlight>
              </a:rPr>
              <a:t>op een wijze die ertoe leidt of waarvan redelijkerwijze te verwachten is dat deze ertoe zal leiden dat deze of andere personen aanzienlijke schade oplopen</a:t>
            </a:r>
            <a:r>
              <a:rPr lang="nl-NL" sz="1800" dirty="0"/>
              <a:t>;</a:t>
            </a:r>
          </a:p>
        </p:txBody>
      </p:sp>
      <p:sp>
        <p:nvSpPr>
          <p:cNvPr id="7" name="Tijdelijke aanduiding voor inhoud 6">
            <a:extLst>
              <a:ext uri="{FF2B5EF4-FFF2-40B4-BE49-F238E27FC236}">
                <a16:creationId xmlns:a16="http://schemas.microsoft.com/office/drawing/2014/main" id="{77349E71-3787-7DD2-F93E-22B49F66BE1D}"/>
              </a:ext>
            </a:extLst>
          </p:cNvPr>
          <p:cNvSpPr>
            <a:spLocks noGrp="1"/>
          </p:cNvSpPr>
          <p:nvPr>
            <p:ph sz="half" idx="2"/>
          </p:nvPr>
        </p:nvSpPr>
        <p:spPr/>
        <p:txBody>
          <a:bodyPr>
            <a:noAutofit/>
          </a:bodyPr>
          <a:lstStyle/>
          <a:p>
            <a:pPr marL="0" indent="0">
              <a:buNone/>
            </a:pPr>
            <a:r>
              <a:rPr lang="nl-NL" sz="1800" dirty="0"/>
              <a:t>Belangrijke begrippen in dit verbod* zijn:</a:t>
            </a:r>
          </a:p>
          <a:p>
            <a:r>
              <a:rPr lang="nl-NL" sz="1800" dirty="0"/>
              <a:t>Kwetsbaarheden van personen of groepen (bijvoorbeeld door een handicap, sociaal economische situatie, etnische of religieuze minderheid zijn)</a:t>
            </a:r>
          </a:p>
          <a:p>
            <a:r>
              <a:rPr lang="nl-NL" sz="1800" dirty="0"/>
              <a:t>Gedrag wezenlijk verstoren</a:t>
            </a:r>
          </a:p>
          <a:p>
            <a:r>
              <a:rPr lang="nl-NL" sz="1800" dirty="0"/>
              <a:t>Aanzienlijke schade</a:t>
            </a:r>
          </a:p>
          <a:p>
            <a:pPr marL="0" indent="0">
              <a:buNone/>
            </a:pPr>
            <a:endParaRPr lang="nl-NL" sz="1800" dirty="0"/>
          </a:p>
          <a:p>
            <a:pPr marL="0" indent="0">
              <a:buNone/>
            </a:pPr>
            <a:r>
              <a:rPr lang="nl-NL" sz="1400" dirty="0"/>
              <a:t>Dit verbod doet geen afbreuk aan rechtmatige praktijken in het kader van medische behandelingen wanneer die praktijken worden uitgevoerd overeenkomstig de toepasselijke medische normen en wetgeving (overweging 29)</a:t>
            </a:r>
          </a:p>
          <a:p>
            <a:pPr marL="0" indent="0">
              <a:buNone/>
            </a:pPr>
            <a:endParaRPr lang="nl-NL" sz="1800" dirty="0"/>
          </a:p>
        </p:txBody>
      </p:sp>
      <p:sp>
        <p:nvSpPr>
          <p:cNvPr id="3" name="Titel 2">
            <a:extLst>
              <a:ext uri="{FF2B5EF4-FFF2-40B4-BE49-F238E27FC236}">
                <a16:creationId xmlns:a16="http://schemas.microsoft.com/office/drawing/2014/main" id="{8418BD37-8773-DD6B-D97E-BBE9984D007C}"/>
              </a:ext>
            </a:extLst>
          </p:cNvPr>
          <p:cNvSpPr>
            <a:spLocks noGrp="1"/>
          </p:cNvSpPr>
          <p:nvPr>
            <p:ph type="title"/>
          </p:nvPr>
        </p:nvSpPr>
        <p:spPr>
          <a:xfrm>
            <a:off x="635000" y="1052513"/>
            <a:ext cx="11557000" cy="948047"/>
          </a:xfrm>
        </p:spPr>
        <p:txBody>
          <a:bodyPr>
            <a:noAutofit/>
          </a:bodyPr>
          <a:lstStyle/>
          <a:p>
            <a:r>
              <a:rPr lang="nl-NL" dirty="0"/>
              <a:t>Bepaalde uitbuitende AI-systemen | Art. 5(1)(b)</a:t>
            </a:r>
          </a:p>
        </p:txBody>
      </p:sp>
      <p:sp>
        <p:nvSpPr>
          <p:cNvPr id="4" name="Tijdelijke aanduiding voor dianummer 3">
            <a:extLst>
              <a:ext uri="{FF2B5EF4-FFF2-40B4-BE49-F238E27FC236}">
                <a16:creationId xmlns:a16="http://schemas.microsoft.com/office/drawing/2014/main" id="{1FB850E1-9192-0590-05CB-0E76F72F2AB5}"/>
              </a:ext>
            </a:extLst>
          </p:cNvPr>
          <p:cNvSpPr>
            <a:spLocks noGrp="1"/>
          </p:cNvSpPr>
          <p:nvPr>
            <p:ph type="sldNum" sz="quarter" idx="12"/>
          </p:nvPr>
        </p:nvSpPr>
        <p:spPr/>
        <p:txBody>
          <a:bodyPr/>
          <a:lstStyle/>
          <a:p>
            <a:fld id="{10A0A6AF-03C5-477E-939A-E28F7E7F05EA}" type="slidenum">
              <a:rPr lang="nl-NL" smtClean="0"/>
              <a:pPr/>
              <a:t>24</a:t>
            </a:fld>
            <a:endParaRPr lang="nl-NL" dirty="0"/>
          </a:p>
        </p:txBody>
      </p:sp>
      <p:sp>
        <p:nvSpPr>
          <p:cNvPr id="2" name="Tijdelijke aanduiding voor voettekst 4">
            <a:extLst>
              <a:ext uri="{FF2B5EF4-FFF2-40B4-BE49-F238E27FC236}">
                <a16:creationId xmlns:a16="http://schemas.microsoft.com/office/drawing/2014/main" id="{031E2D0F-3331-1615-E94F-D4CB4EA2A9CA}"/>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4272917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C74A5FA1-D24D-F09E-3D52-B3DA23B3821F}"/>
              </a:ext>
            </a:extLst>
          </p:cNvPr>
          <p:cNvSpPr>
            <a:spLocks noGrp="1"/>
          </p:cNvSpPr>
          <p:nvPr>
            <p:ph sz="half" idx="1"/>
          </p:nvPr>
        </p:nvSpPr>
        <p:spPr/>
        <p:txBody>
          <a:bodyPr>
            <a:noAutofit/>
          </a:bodyPr>
          <a:lstStyle/>
          <a:p>
            <a:pPr marL="0" indent="0">
              <a:buNone/>
            </a:pPr>
            <a:r>
              <a:rPr lang="nl-NL" sz="1600" dirty="0"/>
              <a:t>AI-systemen voor de </a:t>
            </a:r>
            <a:r>
              <a:rPr lang="nl-NL" sz="1600" dirty="0">
                <a:highlight>
                  <a:srgbClr val="FFFF00"/>
                </a:highlight>
              </a:rPr>
              <a:t>evaluatie of classificatie van natuurlijke personen of groepen personen gedurende een bepaalde periode</a:t>
            </a:r>
            <a:r>
              <a:rPr lang="nl-NL" sz="1600" dirty="0"/>
              <a:t> </a:t>
            </a:r>
            <a:r>
              <a:rPr lang="nl-NL" sz="1600" dirty="0">
                <a:highlight>
                  <a:srgbClr val="00FF00"/>
                </a:highlight>
              </a:rPr>
              <a:t>op basis van hun sociale gedrag of bekende, afgeleide of voorspelde persoonlijke of persoonlijkheidskenmerken</a:t>
            </a:r>
            <a:r>
              <a:rPr lang="nl-NL" sz="1600" dirty="0"/>
              <a:t>, waarbij de sociale score </a:t>
            </a:r>
            <a:r>
              <a:rPr lang="nl-NL" sz="1600" dirty="0">
                <a:highlight>
                  <a:srgbClr val="00FFFF"/>
                </a:highlight>
              </a:rPr>
              <a:t>een of beide van de volgende gevolgen heeft:</a:t>
            </a:r>
          </a:p>
          <a:p>
            <a:pPr marL="0" indent="0">
              <a:buNone/>
            </a:pPr>
            <a:r>
              <a:rPr lang="nl-NL" sz="1600" dirty="0">
                <a:highlight>
                  <a:srgbClr val="FF00FF"/>
                </a:highlight>
              </a:rPr>
              <a:t>i) de nadelige of ongunstige behandeling van bepaalde natuurlijke personen of groepen personen in een sociale context die geen verband houdt met de context waarin de data oorspronkelijk werden gegenereerd of verzameld;</a:t>
            </a:r>
          </a:p>
          <a:p>
            <a:pPr marL="0" indent="0">
              <a:buNone/>
            </a:pPr>
            <a:r>
              <a:rPr lang="nl-NL" sz="1600" dirty="0">
                <a:highlight>
                  <a:srgbClr val="C0C0C0"/>
                </a:highlight>
              </a:rPr>
              <a:t>ii) de nadelige of ongunstige behandeling van bepaalde natuurlijke personen of groepen personen die ongerechtvaardigd of onevenredig met hun sociale gedrag of de ernst hiervan is;</a:t>
            </a:r>
          </a:p>
          <a:p>
            <a:pPr marL="0" indent="0">
              <a:buNone/>
            </a:pPr>
            <a:endParaRPr lang="nl-NL" sz="1600" dirty="0"/>
          </a:p>
        </p:txBody>
      </p:sp>
      <p:sp>
        <p:nvSpPr>
          <p:cNvPr id="7" name="Tijdelijke aanduiding voor inhoud 6">
            <a:extLst>
              <a:ext uri="{FF2B5EF4-FFF2-40B4-BE49-F238E27FC236}">
                <a16:creationId xmlns:a16="http://schemas.microsoft.com/office/drawing/2014/main" id="{C65FD913-36D9-E687-32CB-C138B1321672}"/>
              </a:ext>
            </a:extLst>
          </p:cNvPr>
          <p:cNvSpPr>
            <a:spLocks noGrp="1"/>
          </p:cNvSpPr>
          <p:nvPr>
            <p:ph sz="half" idx="2"/>
          </p:nvPr>
        </p:nvSpPr>
        <p:spPr/>
        <p:txBody>
          <a:bodyPr>
            <a:noAutofit/>
          </a:bodyPr>
          <a:lstStyle/>
          <a:p>
            <a:pPr marL="0" indent="0">
              <a:buNone/>
            </a:pPr>
            <a:r>
              <a:rPr lang="nl-NL" sz="1800" dirty="0"/>
              <a:t>Belangrijke begrippen in dit verbod* zijn:</a:t>
            </a:r>
          </a:p>
          <a:p>
            <a:r>
              <a:rPr lang="nl-NL" sz="1800" dirty="0"/>
              <a:t>evaluatie of classificatie of basis van gedrag of voorspelde persoonlijkheidskenmerken gedurende een periode</a:t>
            </a:r>
          </a:p>
          <a:p>
            <a:r>
              <a:rPr lang="nl-NL" sz="1800" dirty="0"/>
              <a:t>Nadelige of ongunstige behandeling:</a:t>
            </a:r>
          </a:p>
          <a:p>
            <a:pPr lvl="1"/>
            <a:r>
              <a:rPr lang="nl-NL" sz="1800" dirty="0"/>
              <a:t>in een context die geen verband houdt met de context van de data</a:t>
            </a:r>
          </a:p>
          <a:p>
            <a:pPr lvl="1"/>
            <a:r>
              <a:rPr lang="nl-NL" sz="1800" dirty="0"/>
              <a:t>Die ongerechtvaardigd of onevenredig is met het gedrag of de ernst ervan</a:t>
            </a:r>
          </a:p>
          <a:p>
            <a:pPr marL="0" lvl="1" indent="0">
              <a:buNone/>
            </a:pPr>
            <a:r>
              <a:rPr lang="nl-NL" sz="1400" dirty="0"/>
              <a:t>*Dit verbod doet geen afbreuk aan wettige praktijken voor de evaluatie van natuurlijke personen die worden verricht voor een specifiek doeleinde in overeenstemming met het Unierecht en het nationale recht (overweging 31)</a:t>
            </a:r>
          </a:p>
        </p:txBody>
      </p:sp>
      <p:sp>
        <p:nvSpPr>
          <p:cNvPr id="3" name="Titel 2">
            <a:extLst>
              <a:ext uri="{FF2B5EF4-FFF2-40B4-BE49-F238E27FC236}">
                <a16:creationId xmlns:a16="http://schemas.microsoft.com/office/drawing/2014/main" id="{6308AE76-6099-7BC1-4598-29B1B34F3363}"/>
              </a:ext>
            </a:extLst>
          </p:cNvPr>
          <p:cNvSpPr>
            <a:spLocks noGrp="1"/>
          </p:cNvSpPr>
          <p:nvPr>
            <p:ph type="title"/>
          </p:nvPr>
        </p:nvSpPr>
        <p:spPr/>
        <p:txBody>
          <a:bodyPr>
            <a:normAutofit fontScale="90000"/>
          </a:bodyPr>
          <a:lstStyle/>
          <a:p>
            <a:r>
              <a:rPr lang="nl-NL" dirty="0"/>
              <a:t>Bepaalde AI-systemen die werken met een sociale score | Art. 5(1)(c)</a:t>
            </a:r>
          </a:p>
        </p:txBody>
      </p:sp>
      <p:sp>
        <p:nvSpPr>
          <p:cNvPr id="4" name="Tijdelijke aanduiding voor dianummer 3">
            <a:extLst>
              <a:ext uri="{FF2B5EF4-FFF2-40B4-BE49-F238E27FC236}">
                <a16:creationId xmlns:a16="http://schemas.microsoft.com/office/drawing/2014/main" id="{BD2F7003-72EB-7E21-57D1-C470DFB381A2}"/>
              </a:ext>
            </a:extLst>
          </p:cNvPr>
          <p:cNvSpPr>
            <a:spLocks noGrp="1"/>
          </p:cNvSpPr>
          <p:nvPr>
            <p:ph type="sldNum" sz="quarter" idx="12"/>
          </p:nvPr>
        </p:nvSpPr>
        <p:spPr/>
        <p:txBody>
          <a:bodyPr/>
          <a:lstStyle/>
          <a:p>
            <a:fld id="{10A0A6AF-03C5-477E-939A-E28F7E7F05EA}" type="slidenum">
              <a:rPr lang="nl-NL" smtClean="0"/>
              <a:pPr/>
              <a:t>25</a:t>
            </a:fld>
            <a:endParaRPr lang="nl-NL" dirty="0"/>
          </a:p>
        </p:txBody>
      </p:sp>
      <p:sp>
        <p:nvSpPr>
          <p:cNvPr id="2" name="Tijdelijke aanduiding voor voettekst 4">
            <a:extLst>
              <a:ext uri="{FF2B5EF4-FFF2-40B4-BE49-F238E27FC236}">
                <a16:creationId xmlns:a16="http://schemas.microsoft.com/office/drawing/2014/main" id="{220103B3-7C52-3863-0652-9F77FC6E8939}"/>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548621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E80E2D0C-C8CB-75EC-17B9-9A1C4A1919E1}"/>
              </a:ext>
            </a:extLst>
          </p:cNvPr>
          <p:cNvSpPr>
            <a:spLocks noGrp="1"/>
          </p:cNvSpPr>
          <p:nvPr>
            <p:ph sz="half" idx="1"/>
          </p:nvPr>
        </p:nvSpPr>
        <p:spPr/>
        <p:txBody>
          <a:bodyPr>
            <a:noAutofit/>
          </a:bodyPr>
          <a:lstStyle/>
          <a:p>
            <a:pPr marL="0" indent="0">
              <a:lnSpc>
                <a:spcPct val="114000"/>
              </a:lnSpc>
              <a:buNone/>
            </a:pPr>
            <a:r>
              <a:rPr lang="nl-NL" sz="1600" dirty="0"/>
              <a:t>AI-systeem voor </a:t>
            </a:r>
            <a:r>
              <a:rPr lang="nl-NL" sz="1600" dirty="0">
                <a:highlight>
                  <a:srgbClr val="FFFF00"/>
                </a:highlight>
              </a:rPr>
              <a:t>risicobeoordelingen van natuurlijke personen</a:t>
            </a:r>
            <a:r>
              <a:rPr lang="nl-NL" sz="1600" dirty="0"/>
              <a:t> </a:t>
            </a:r>
            <a:r>
              <a:rPr lang="nl-NL" sz="1600" dirty="0">
                <a:highlight>
                  <a:srgbClr val="00FF00"/>
                </a:highlight>
              </a:rPr>
              <a:t>om het risico dat een natuurlijke persoon een strafbaar feit pleegt te beoordelen of te voorspellen, uitsluitend op basis van de profilering van een natuurlijke persoon of op basis van de beoordeling van diens persoonlijkheidseigenschappen en -kenmerken</a:t>
            </a:r>
            <a:r>
              <a:rPr lang="nl-NL" sz="1600" dirty="0"/>
              <a:t>; </a:t>
            </a:r>
            <a:r>
              <a:rPr lang="nl-NL" sz="1600" dirty="0">
                <a:highlight>
                  <a:srgbClr val="00FFFF"/>
                </a:highlight>
              </a:rPr>
              <a:t>dit verbod geldt niet voor AI-systemen die worden gebruikt ter ondersteuning van de menselijke beoordeling van de betrokkenheid van een persoon bij een criminele activiteit, die reeds op rechtstreeks met de criminele activiteit verband houdende objectieve en verifieerbare feiten is gebaseerd</a:t>
            </a:r>
          </a:p>
        </p:txBody>
      </p:sp>
      <p:sp>
        <p:nvSpPr>
          <p:cNvPr id="7" name="Tijdelijke aanduiding voor inhoud 6">
            <a:extLst>
              <a:ext uri="{FF2B5EF4-FFF2-40B4-BE49-F238E27FC236}">
                <a16:creationId xmlns:a16="http://schemas.microsoft.com/office/drawing/2014/main" id="{841C02EC-A77D-28D6-8298-B7CAE1BE0DA3}"/>
              </a:ext>
            </a:extLst>
          </p:cNvPr>
          <p:cNvSpPr>
            <a:spLocks noGrp="1"/>
          </p:cNvSpPr>
          <p:nvPr>
            <p:ph sz="half" idx="2"/>
          </p:nvPr>
        </p:nvSpPr>
        <p:spPr/>
        <p:txBody>
          <a:bodyPr>
            <a:normAutofit fontScale="92500" lnSpcReduction="20000"/>
          </a:bodyPr>
          <a:lstStyle/>
          <a:p>
            <a:pPr marL="0" indent="0">
              <a:buNone/>
            </a:pPr>
            <a:r>
              <a:rPr lang="nl-NL" sz="2400" dirty="0"/>
              <a:t>Belangrijke begrippen in dit verbod zijn:</a:t>
            </a:r>
            <a:endParaRPr lang="nl-NL" sz="2400" dirty="0">
              <a:highlight>
                <a:srgbClr val="00FF00"/>
              </a:highlight>
            </a:endParaRPr>
          </a:p>
          <a:p>
            <a:r>
              <a:rPr lang="nl-NL" sz="2400" dirty="0"/>
              <a:t>het risico dat een natuurlijke persoon een strafbaar feit pleegt te beoordelen of te voorspellen (ook wel ‘</a:t>
            </a:r>
            <a:r>
              <a:rPr lang="nl-NL" sz="2400" dirty="0" err="1"/>
              <a:t>predictive</a:t>
            </a:r>
            <a:r>
              <a:rPr lang="nl-NL" sz="2400" dirty="0"/>
              <a:t> </a:t>
            </a:r>
            <a:r>
              <a:rPr lang="nl-NL" sz="2400" dirty="0" err="1"/>
              <a:t>policing</a:t>
            </a:r>
            <a:r>
              <a:rPr lang="nl-NL" sz="2400" dirty="0"/>
              <a:t>)</a:t>
            </a:r>
          </a:p>
          <a:p>
            <a:r>
              <a:rPr lang="nl-NL" dirty="0"/>
              <a:t>ondersteuning van de menselijke beoordeling (dit verbod geldt niet als er al een redelijk vermoeden bestaat o.b.v. daadwerkelijk gedrag, niet op basis van profilering of bepaalde kenmerken (overweging 42))</a:t>
            </a:r>
          </a:p>
        </p:txBody>
      </p:sp>
      <p:sp>
        <p:nvSpPr>
          <p:cNvPr id="3" name="Titel 2">
            <a:extLst>
              <a:ext uri="{FF2B5EF4-FFF2-40B4-BE49-F238E27FC236}">
                <a16:creationId xmlns:a16="http://schemas.microsoft.com/office/drawing/2014/main" id="{01055F8E-A0B7-4E77-AE7C-8CDF80AA3B36}"/>
              </a:ext>
            </a:extLst>
          </p:cNvPr>
          <p:cNvSpPr>
            <a:spLocks noGrp="1"/>
          </p:cNvSpPr>
          <p:nvPr>
            <p:ph type="title"/>
          </p:nvPr>
        </p:nvSpPr>
        <p:spPr/>
        <p:txBody>
          <a:bodyPr>
            <a:normAutofit fontScale="90000"/>
          </a:bodyPr>
          <a:lstStyle/>
          <a:p>
            <a:r>
              <a:rPr lang="nl-NL" dirty="0"/>
              <a:t>Bepaalde AI-systemen die de kans op strafbare feiten door personen voorspellen | Art. 5(1)(d)</a:t>
            </a:r>
          </a:p>
        </p:txBody>
      </p:sp>
      <p:sp>
        <p:nvSpPr>
          <p:cNvPr id="4" name="Tijdelijke aanduiding voor dianummer 3">
            <a:extLst>
              <a:ext uri="{FF2B5EF4-FFF2-40B4-BE49-F238E27FC236}">
                <a16:creationId xmlns:a16="http://schemas.microsoft.com/office/drawing/2014/main" id="{ED7EABFE-03FF-BA00-24F0-7396B9143442}"/>
              </a:ext>
            </a:extLst>
          </p:cNvPr>
          <p:cNvSpPr>
            <a:spLocks noGrp="1"/>
          </p:cNvSpPr>
          <p:nvPr>
            <p:ph type="sldNum" sz="quarter" idx="12"/>
          </p:nvPr>
        </p:nvSpPr>
        <p:spPr/>
        <p:txBody>
          <a:bodyPr/>
          <a:lstStyle/>
          <a:p>
            <a:fld id="{10A0A6AF-03C5-477E-939A-E28F7E7F05EA}" type="slidenum">
              <a:rPr lang="nl-NL" smtClean="0"/>
              <a:pPr/>
              <a:t>26</a:t>
            </a:fld>
            <a:endParaRPr lang="nl-NL" dirty="0"/>
          </a:p>
        </p:txBody>
      </p:sp>
      <p:sp>
        <p:nvSpPr>
          <p:cNvPr id="2" name="Tijdelijke aanduiding voor voettekst 4">
            <a:extLst>
              <a:ext uri="{FF2B5EF4-FFF2-40B4-BE49-F238E27FC236}">
                <a16:creationId xmlns:a16="http://schemas.microsoft.com/office/drawing/2014/main" id="{0169B5ED-5DB4-4484-945D-9B30CF4EAADE}"/>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024041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74065C90-1C03-1E6F-5766-5F562CA33B9D}"/>
              </a:ext>
            </a:extLst>
          </p:cNvPr>
          <p:cNvSpPr>
            <a:spLocks noGrp="1"/>
          </p:cNvSpPr>
          <p:nvPr>
            <p:ph sz="half" idx="1"/>
          </p:nvPr>
        </p:nvSpPr>
        <p:spPr/>
        <p:txBody>
          <a:bodyPr/>
          <a:lstStyle/>
          <a:p>
            <a:pPr marL="0" indent="0">
              <a:lnSpc>
                <a:spcPct val="114000"/>
              </a:lnSpc>
              <a:buNone/>
            </a:pPr>
            <a:r>
              <a:rPr lang="nl-NL" dirty="0"/>
              <a:t>AI-systemen die </a:t>
            </a:r>
            <a:r>
              <a:rPr lang="nl-NL" dirty="0">
                <a:highlight>
                  <a:srgbClr val="FFFF00"/>
                </a:highlight>
              </a:rPr>
              <a:t>databanken voor gezichtsherkenning</a:t>
            </a:r>
            <a:r>
              <a:rPr lang="nl-NL" dirty="0"/>
              <a:t> aanleggen of aanvullen door </a:t>
            </a:r>
            <a:r>
              <a:rPr lang="nl-NL" dirty="0">
                <a:highlight>
                  <a:srgbClr val="00FF00"/>
                </a:highlight>
              </a:rPr>
              <a:t>ongerichte </a:t>
            </a:r>
            <a:r>
              <a:rPr lang="nl-NL" dirty="0" err="1">
                <a:highlight>
                  <a:srgbClr val="00FF00"/>
                </a:highlight>
              </a:rPr>
              <a:t>scraping</a:t>
            </a:r>
            <a:r>
              <a:rPr lang="nl-NL" dirty="0">
                <a:highlight>
                  <a:srgbClr val="00FF00"/>
                </a:highlight>
              </a:rPr>
              <a:t> </a:t>
            </a:r>
            <a:r>
              <a:rPr lang="nl-NL" dirty="0"/>
              <a:t>van gezichtsafbeeldingen van internet of CCTV-beelden</a:t>
            </a:r>
          </a:p>
        </p:txBody>
      </p:sp>
      <p:sp>
        <p:nvSpPr>
          <p:cNvPr id="7" name="Tijdelijke aanduiding voor inhoud 6">
            <a:extLst>
              <a:ext uri="{FF2B5EF4-FFF2-40B4-BE49-F238E27FC236}">
                <a16:creationId xmlns:a16="http://schemas.microsoft.com/office/drawing/2014/main" id="{4F7FDE01-195B-84AD-6B0B-666221D6DEF5}"/>
              </a:ext>
            </a:extLst>
          </p:cNvPr>
          <p:cNvSpPr>
            <a:spLocks noGrp="1"/>
          </p:cNvSpPr>
          <p:nvPr>
            <p:ph sz="half" idx="2"/>
          </p:nvPr>
        </p:nvSpPr>
        <p:spPr/>
        <p:txBody>
          <a:bodyPr/>
          <a:lstStyle/>
          <a:p>
            <a:pPr marL="0" indent="0">
              <a:buNone/>
            </a:pPr>
            <a:r>
              <a:rPr lang="nl-NL" sz="2400" dirty="0"/>
              <a:t>Belangrijke begrippen in dit verbod zijn:</a:t>
            </a:r>
            <a:endParaRPr lang="nl-NL" dirty="0"/>
          </a:p>
          <a:p>
            <a:r>
              <a:rPr lang="nl-NL" dirty="0"/>
              <a:t>Databanken voor gezichtsherkenning (bijvoorbeeld zoals aangeboden door </a:t>
            </a:r>
            <a:r>
              <a:rPr lang="nl-NL" dirty="0" err="1"/>
              <a:t>Clearview</a:t>
            </a:r>
            <a:r>
              <a:rPr lang="nl-NL" dirty="0"/>
              <a:t>)</a:t>
            </a:r>
          </a:p>
          <a:p>
            <a:r>
              <a:rPr lang="nl-NL" dirty="0"/>
              <a:t>Ongerichte </a:t>
            </a:r>
            <a:r>
              <a:rPr lang="nl-NL" dirty="0" err="1"/>
              <a:t>scraping</a:t>
            </a:r>
            <a:r>
              <a:rPr lang="nl-NL" dirty="0"/>
              <a:t> </a:t>
            </a:r>
          </a:p>
        </p:txBody>
      </p:sp>
      <p:sp>
        <p:nvSpPr>
          <p:cNvPr id="3" name="Titel 2">
            <a:extLst>
              <a:ext uri="{FF2B5EF4-FFF2-40B4-BE49-F238E27FC236}">
                <a16:creationId xmlns:a16="http://schemas.microsoft.com/office/drawing/2014/main" id="{F6C6BA4C-BFE0-61F5-6467-2F3774816745}"/>
              </a:ext>
            </a:extLst>
          </p:cNvPr>
          <p:cNvSpPr>
            <a:spLocks noGrp="1"/>
          </p:cNvSpPr>
          <p:nvPr>
            <p:ph type="title"/>
          </p:nvPr>
        </p:nvSpPr>
        <p:spPr/>
        <p:txBody>
          <a:bodyPr>
            <a:normAutofit fontScale="90000"/>
          </a:bodyPr>
          <a:lstStyle/>
          <a:p>
            <a:r>
              <a:rPr lang="nl-NL" dirty="0"/>
              <a:t>Ongerichte </a:t>
            </a:r>
            <a:r>
              <a:rPr lang="nl-NL" dirty="0" err="1"/>
              <a:t>scraping</a:t>
            </a:r>
            <a:r>
              <a:rPr lang="nl-NL" dirty="0"/>
              <a:t> van gezichtsafbeeldingen | Art. 5(1)(e)</a:t>
            </a:r>
          </a:p>
        </p:txBody>
      </p:sp>
      <p:sp>
        <p:nvSpPr>
          <p:cNvPr id="4" name="Tijdelijke aanduiding voor dianummer 3">
            <a:extLst>
              <a:ext uri="{FF2B5EF4-FFF2-40B4-BE49-F238E27FC236}">
                <a16:creationId xmlns:a16="http://schemas.microsoft.com/office/drawing/2014/main" id="{3163BCDE-2E45-C2C6-1D2E-67703BBA214F}"/>
              </a:ext>
            </a:extLst>
          </p:cNvPr>
          <p:cNvSpPr>
            <a:spLocks noGrp="1"/>
          </p:cNvSpPr>
          <p:nvPr>
            <p:ph type="sldNum" sz="quarter" idx="12"/>
          </p:nvPr>
        </p:nvSpPr>
        <p:spPr/>
        <p:txBody>
          <a:bodyPr/>
          <a:lstStyle/>
          <a:p>
            <a:fld id="{10A0A6AF-03C5-477E-939A-E28F7E7F05EA}" type="slidenum">
              <a:rPr lang="nl-NL" smtClean="0"/>
              <a:pPr/>
              <a:t>27</a:t>
            </a:fld>
            <a:endParaRPr lang="nl-NL" dirty="0"/>
          </a:p>
        </p:txBody>
      </p:sp>
      <p:sp>
        <p:nvSpPr>
          <p:cNvPr id="2" name="Tijdelijke aanduiding voor voettekst 4">
            <a:extLst>
              <a:ext uri="{FF2B5EF4-FFF2-40B4-BE49-F238E27FC236}">
                <a16:creationId xmlns:a16="http://schemas.microsoft.com/office/drawing/2014/main" id="{757B64F5-0DD2-586D-6277-67BA66CFAD9C}"/>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53914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B2119544-A1E6-958F-2760-B098B7EFF122}"/>
              </a:ext>
            </a:extLst>
          </p:cNvPr>
          <p:cNvSpPr>
            <a:spLocks noGrp="1"/>
          </p:cNvSpPr>
          <p:nvPr>
            <p:ph sz="half" idx="1"/>
          </p:nvPr>
        </p:nvSpPr>
        <p:spPr/>
        <p:txBody>
          <a:bodyPr/>
          <a:lstStyle/>
          <a:p>
            <a:pPr marL="0" indent="0">
              <a:lnSpc>
                <a:spcPct val="114000"/>
              </a:lnSpc>
              <a:buNone/>
            </a:pPr>
            <a:r>
              <a:rPr lang="nl-NL" dirty="0"/>
              <a:t>AI-systemen om </a:t>
            </a:r>
            <a:r>
              <a:rPr lang="nl-NL" dirty="0">
                <a:highlight>
                  <a:srgbClr val="FFFF00"/>
                </a:highlight>
              </a:rPr>
              <a:t>emoties van een natuurlijke persoon </a:t>
            </a:r>
            <a:r>
              <a:rPr lang="nl-NL" dirty="0">
                <a:highlight>
                  <a:srgbClr val="00FF00"/>
                </a:highlight>
              </a:rPr>
              <a:t>op de werkplek en in het onderwijs </a:t>
            </a:r>
            <a:r>
              <a:rPr lang="nl-NL" dirty="0"/>
              <a:t>uit </a:t>
            </a:r>
            <a:r>
              <a:rPr lang="nl-NL" dirty="0">
                <a:highlight>
                  <a:srgbClr val="FFFF00"/>
                </a:highlight>
              </a:rPr>
              <a:t>af te leiden</a:t>
            </a:r>
            <a:r>
              <a:rPr lang="nl-NL" dirty="0"/>
              <a:t>, </a:t>
            </a:r>
            <a:r>
              <a:rPr lang="nl-NL" dirty="0">
                <a:highlight>
                  <a:srgbClr val="00FFFF"/>
                </a:highlight>
              </a:rPr>
              <a:t>behalve wanneer het gebruik van het AI-systeem is bedoeld om uit medische of veiligheidsoverwegingen te worden ingevoerd of in de handel te worden gebracht</a:t>
            </a:r>
          </a:p>
        </p:txBody>
      </p:sp>
      <p:sp>
        <p:nvSpPr>
          <p:cNvPr id="7" name="Tijdelijke aanduiding voor inhoud 6">
            <a:extLst>
              <a:ext uri="{FF2B5EF4-FFF2-40B4-BE49-F238E27FC236}">
                <a16:creationId xmlns:a16="http://schemas.microsoft.com/office/drawing/2014/main" id="{F18CCDD4-7B9E-5EB4-E7B0-C8FC3A574C19}"/>
              </a:ext>
            </a:extLst>
          </p:cNvPr>
          <p:cNvSpPr>
            <a:spLocks noGrp="1"/>
          </p:cNvSpPr>
          <p:nvPr>
            <p:ph sz="half" idx="2"/>
          </p:nvPr>
        </p:nvSpPr>
        <p:spPr/>
        <p:txBody>
          <a:bodyPr>
            <a:noAutofit/>
          </a:bodyPr>
          <a:lstStyle/>
          <a:p>
            <a:pPr marL="0" indent="0">
              <a:buNone/>
            </a:pPr>
            <a:r>
              <a:rPr lang="nl-NL" sz="2400" dirty="0"/>
              <a:t>Belangrijke begrippen in dit verbod zijn:</a:t>
            </a:r>
            <a:endParaRPr lang="nl-NL" dirty="0"/>
          </a:p>
          <a:p>
            <a:r>
              <a:rPr lang="nl-NL" dirty="0"/>
              <a:t>emoties van een natuurlijke persoon afleiden</a:t>
            </a:r>
          </a:p>
          <a:p>
            <a:r>
              <a:rPr lang="nl-NL" dirty="0"/>
              <a:t>op de werkplek en in het onderwijs*</a:t>
            </a:r>
          </a:p>
          <a:p>
            <a:r>
              <a:rPr lang="nl-NL" dirty="0"/>
              <a:t>Behalve wanneer bedoeld om uit medische of veiligheidsoverwegingen te worden ingevoerd</a:t>
            </a:r>
          </a:p>
          <a:p>
            <a:pPr marL="0" indent="0">
              <a:buNone/>
            </a:pPr>
            <a:r>
              <a:rPr lang="nl-NL" sz="1400" dirty="0"/>
              <a:t>*in andere contexten is dit een hoog risico systeem (Annex 3(I)(c))</a:t>
            </a:r>
          </a:p>
        </p:txBody>
      </p:sp>
      <p:sp>
        <p:nvSpPr>
          <p:cNvPr id="3" name="Titel 2">
            <a:extLst>
              <a:ext uri="{FF2B5EF4-FFF2-40B4-BE49-F238E27FC236}">
                <a16:creationId xmlns:a16="http://schemas.microsoft.com/office/drawing/2014/main" id="{9A4E6D31-6D62-0ADB-1DB7-4D5CA25A1A65}"/>
              </a:ext>
            </a:extLst>
          </p:cNvPr>
          <p:cNvSpPr>
            <a:spLocks noGrp="1"/>
          </p:cNvSpPr>
          <p:nvPr>
            <p:ph type="title"/>
          </p:nvPr>
        </p:nvSpPr>
        <p:spPr/>
        <p:txBody>
          <a:bodyPr>
            <a:normAutofit fontScale="90000"/>
          </a:bodyPr>
          <a:lstStyle/>
          <a:p>
            <a:r>
              <a:rPr lang="nl-NL" dirty="0"/>
              <a:t>Bepaalde AI-systemen voor emotieherkenning op de werkplek of in het onderwijs | Art. 5(1)(f)</a:t>
            </a:r>
          </a:p>
        </p:txBody>
      </p:sp>
      <p:sp>
        <p:nvSpPr>
          <p:cNvPr id="4" name="Tijdelijke aanduiding voor dianummer 3">
            <a:extLst>
              <a:ext uri="{FF2B5EF4-FFF2-40B4-BE49-F238E27FC236}">
                <a16:creationId xmlns:a16="http://schemas.microsoft.com/office/drawing/2014/main" id="{48844139-A52F-923E-4BD1-9BC3267BA9A9}"/>
              </a:ext>
            </a:extLst>
          </p:cNvPr>
          <p:cNvSpPr>
            <a:spLocks noGrp="1"/>
          </p:cNvSpPr>
          <p:nvPr>
            <p:ph type="sldNum" sz="quarter" idx="12"/>
          </p:nvPr>
        </p:nvSpPr>
        <p:spPr/>
        <p:txBody>
          <a:bodyPr/>
          <a:lstStyle/>
          <a:p>
            <a:fld id="{10A0A6AF-03C5-477E-939A-E28F7E7F05EA}" type="slidenum">
              <a:rPr lang="nl-NL" smtClean="0"/>
              <a:pPr/>
              <a:t>28</a:t>
            </a:fld>
            <a:endParaRPr lang="nl-NL" dirty="0"/>
          </a:p>
        </p:txBody>
      </p:sp>
      <p:sp>
        <p:nvSpPr>
          <p:cNvPr id="2" name="Tijdelijke aanduiding voor voettekst 4">
            <a:extLst>
              <a:ext uri="{FF2B5EF4-FFF2-40B4-BE49-F238E27FC236}">
                <a16:creationId xmlns:a16="http://schemas.microsoft.com/office/drawing/2014/main" id="{D3467299-8AD3-6DBD-A3BD-F229004E5CF1}"/>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082141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E4493169-75AF-7F96-D43F-B5CA96BAE9B7}"/>
              </a:ext>
            </a:extLst>
          </p:cNvPr>
          <p:cNvSpPr>
            <a:spLocks noGrp="1"/>
          </p:cNvSpPr>
          <p:nvPr>
            <p:ph sz="half" idx="1"/>
          </p:nvPr>
        </p:nvSpPr>
        <p:spPr/>
        <p:txBody>
          <a:bodyPr>
            <a:normAutofit fontScale="70000" lnSpcReduction="20000"/>
          </a:bodyPr>
          <a:lstStyle/>
          <a:p>
            <a:pPr marL="0" indent="0">
              <a:lnSpc>
                <a:spcPct val="134000"/>
              </a:lnSpc>
              <a:buNone/>
            </a:pPr>
            <a:r>
              <a:rPr lang="nl-NL" dirty="0"/>
              <a:t>systemen voor </a:t>
            </a:r>
            <a:r>
              <a:rPr lang="nl-NL" dirty="0">
                <a:highlight>
                  <a:srgbClr val="FFFF00"/>
                </a:highlight>
              </a:rPr>
              <a:t>biometrische categorisering die natuurlijke personen individueel in categorieën indelen </a:t>
            </a:r>
            <a:r>
              <a:rPr lang="nl-NL" dirty="0">
                <a:highlight>
                  <a:srgbClr val="00FF00"/>
                </a:highlight>
              </a:rPr>
              <a:t>op basis van biometrische gegevens </a:t>
            </a:r>
            <a:r>
              <a:rPr lang="nl-NL" dirty="0"/>
              <a:t>om hun </a:t>
            </a:r>
            <a:r>
              <a:rPr lang="nl-NL" dirty="0">
                <a:highlight>
                  <a:srgbClr val="00FFFF"/>
                </a:highlight>
              </a:rPr>
              <a:t>ras, politieke opvattingen, lidmaatschap van een vakbond, religieuze of levensbeschouwelijke overtuigingen, seksleven of seksuele gerichtheid af te leiden; </a:t>
            </a:r>
            <a:r>
              <a:rPr lang="nl-NL" dirty="0">
                <a:highlight>
                  <a:srgbClr val="FF00FF"/>
                </a:highlight>
              </a:rPr>
              <a:t>dit verbod geldt niet voor het labelen of filteren van rechtmatig verkregen biometrische datasets, zoals afbeeldingen, op basis van biometrische gegevens of categorisering van biometrische gegevens op het gebied van rechtshandhaving</a:t>
            </a:r>
          </a:p>
        </p:txBody>
      </p:sp>
      <p:sp>
        <p:nvSpPr>
          <p:cNvPr id="7" name="Tijdelijke aanduiding voor inhoud 6">
            <a:extLst>
              <a:ext uri="{FF2B5EF4-FFF2-40B4-BE49-F238E27FC236}">
                <a16:creationId xmlns:a16="http://schemas.microsoft.com/office/drawing/2014/main" id="{B6B2E851-3A02-5D28-296A-77505B40D7F1}"/>
              </a:ext>
            </a:extLst>
          </p:cNvPr>
          <p:cNvSpPr>
            <a:spLocks noGrp="1"/>
          </p:cNvSpPr>
          <p:nvPr>
            <p:ph sz="half" idx="2"/>
          </p:nvPr>
        </p:nvSpPr>
        <p:spPr/>
        <p:txBody>
          <a:bodyPr>
            <a:noAutofit/>
          </a:bodyPr>
          <a:lstStyle/>
          <a:p>
            <a:pPr marL="0" indent="0">
              <a:buNone/>
            </a:pPr>
            <a:r>
              <a:rPr lang="nl-NL" sz="1400" dirty="0"/>
              <a:t>Belangrijke begrippen in dit verbod zijn:</a:t>
            </a:r>
          </a:p>
          <a:p>
            <a:r>
              <a:rPr lang="nl-NL" sz="1400" dirty="0"/>
              <a:t>Biometrische categorisering </a:t>
            </a:r>
            <a:r>
              <a:rPr lang="nl-NL" sz="1400" dirty="0">
                <a:highlight>
                  <a:srgbClr val="FFFF00"/>
                </a:highlight>
              </a:rPr>
              <a:t>die natuurlijke personen individueel in categorieën indelen </a:t>
            </a:r>
            <a:endParaRPr lang="nl-NL" sz="1400" dirty="0"/>
          </a:p>
          <a:p>
            <a:r>
              <a:rPr lang="nl-NL" sz="1400" dirty="0"/>
              <a:t>Op basis van biometrische gegevens (persoonsgegevens die het resultaat zijn van een specifieke technische verwerking met betrekking tot de fysieke, fysiologische of </a:t>
            </a:r>
            <a:r>
              <a:rPr lang="nl-NL" sz="1400" dirty="0" err="1"/>
              <a:t>gedragsgerelateerde</a:t>
            </a:r>
            <a:r>
              <a:rPr lang="nl-NL" sz="1400" dirty="0"/>
              <a:t> kenmerken van een natuurlijk persoon Art.3(34))</a:t>
            </a:r>
          </a:p>
          <a:p>
            <a:r>
              <a:rPr lang="nl-NL" sz="1400" dirty="0"/>
              <a:t>Om </a:t>
            </a:r>
            <a:r>
              <a:rPr lang="nl-NL" sz="1400" i="1" dirty="0"/>
              <a:t>sommige</a:t>
            </a:r>
            <a:r>
              <a:rPr lang="nl-NL" sz="1400" dirty="0"/>
              <a:t> bijzondere categorieën van persoonsgegevens af te leiden (vergelijk Art.9 AVG)</a:t>
            </a:r>
          </a:p>
          <a:p>
            <a:r>
              <a:rPr lang="nl-NL" sz="1400" dirty="0"/>
              <a:t>Dit verbod geldt niet voor het rechtmatig labelen, filteren of categoriseren van reeksen biometrische gegevens [...], zoals het sorteren van beelden op basis van haar- of oogkleur, die bijvoorbeeld op het gebied van rechtshandhaving kunnen worden gebruikt (overweging 30)</a:t>
            </a:r>
          </a:p>
        </p:txBody>
      </p:sp>
      <p:sp>
        <p:nvSpPr>
          <p:cNvPr id="3" name="Titel 2">
            <a:extLst>
              <a:ext uri="{FF2B5EF4-FFF2-40B4-BE49-F238E27FC236}">
                <a16:creationId xmlns:a16="http://schemas.microsoft.com/office/drawing/2014/main" id="{7B94C19A-D9D2-ECB1-FD16-91CA8913431A}"/>
              </a:ext>
            </a:extLst>
          </p:cNvPr>
          <p:cNvSpPr>
            <a:spLocks noGrp="1"/>
          </p:cNvSpPr>
          <p:nvPr>
            <p:ph type="title"/>
          </p:nvPr>
        </p:nvSpPr>
        <p:spPr/>
        <p:txBody>
          <a:bodyPr>
            <a:normAutofit fontScale="90000"/>
          </a:bodyPr>
          <a:lstStyle/>
          <a:p>
            <a:r>
              <a:rPr lang="nl-NL" dirty="0"/>
              <a:t>Bepaalde AI-systemen voor biometrische categorisering van personen | Art. 5(1)(g)</a:t>
            </a:r>
          </a:p>
        </p:txBody>
      </p:sp>
      <p:sp>
        <p:nvSpPr>
          <p:cNvPr id="4" name="Tijdelijke aanduiding voor dianummer 3">
            <a:extLst>
              <a:ext uri="{FF2B5EF4-FFF2-40B4-BE49-F238E27FC236}">
                <a16:creationId xmlns:a16="http://schemas.microsoft.com/office/drawing/2014/main" id="{3C95FD74-2516-FEB1-D78A-B094ADEF5489}"/>
              </a:ext>
            </a:extLst>
          </p:cNvPr>
          <p:cNvSpPr>
            <a:spLocks noGrp="1"/>
          </p:cNvSpPr>
          <p:nvPr>
            <p:ph type="sldNum" sz="quarter" idx="12"/>
          </p:nvPr>
        </p:nvSpPr>
        <p:spPr/>
        <p:txBody>
          <a:bodyPr/>
          <a:lstStyle/>
          <a:p>
            <a:fld id="{10A0A6AF-03C5-477E-939A-E28F7E7F05EA}" type="slidenum">
              <a:rPr lang="nl-NL" smtClean="0"/>
              <a:pPr/>
              <a:t>29</a:t>
            </a:fld>
            <a:endParaRPr lang="nl-NL" dirty="0"/>
          </a:p>
        </p:txBody>
      </p:sp>
      <p:sp>
        <p:nvSpPr>
          <p:cNvPr id="2" name="Tijdelijke aanduiding voor voettekst 4">
            <a:extLst>
              <a:ext uri="{FF2B5EF4-FFF2-40B4-BE49-F238E27FC236}">
                <a16:creationId xmlns:a16="http://schemas.microsoft.com/office/drawing/2014/main" id="{5E59356F-C529-A3EE-6F53-C4DF5ED27030}"/>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13409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4B264E84-64E7-FC9F-314E-9E0D8F843F5A}"/>
              </a:ext>
            </a:extLst>
          </p:cNvPr>
          <p:cNvGraphicFramePr/>
          <p:nvPr>
            <p:extLst>
              <p:ext uri="{D42A27DB-BD31-4B8C-83A1-F6EECF244321}">
                <p14:modId xmlns:p14="http://schemas.microsoft.com/office/powerpoint/2010/main" val="550103801"/>
              </p:ext>
            </p:extLst>
          </p:nvPr>
        </p:nvGraphicFramePr>
        <p:xfrm>
          <a:off x="634800" y="2060437"/>
          <a:ext cx="10921999" cy="2020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ijdelijke aanduiding voor inhoud 9">
            <a:extLst>
              <a:ext uri="{FF2B5EF4-FFF2-40B4-BE49-F238E27FC236}">
                <a16:creationId xmlns:a16="http://schemas.microsoft.com/office/drawing/2014/main" id="{99299097-BA8A-0FB8-34DA-D7CC13D1F782}"/>
              </a:ext>
            </a:extLst>
          </p:cNvPr>
          <p:cNvGraphicFramePr>
            <a:graphicFrameLocks noGrp="1"/>
          </p:cNvGraphicFramePr>
          <p:nvPr>
            <p:ph sz="half" idx="2"/>
            <p:extLst>
              <p:ext uri="{D42A27DB-BD31-4B8C-83A1-F6EECF244321}">
                <p14:modId xmlns:p14="http://schemas.microsoft.com/office/powerpoint/2010/main" val="371679208"/>
              </p:ext>
            </p:extLst>
          </p:nvPr>
        </p:nvGraphicFramePr>
        <p:xfrm>
          <a:off x="731838" y="2855941"/>
          <a:ext cx="10459600" cy="1373415"/>
        </p:xfrm>
        <a:graphic>
          <a:graphicData uri="http://schemas.openxmlformats.org/drawingml/2006/table">
            <a:tbl>
              <a:tblPr firstRow="1" firstCol="1" bandRow="1">
                <a:tableStyleId>{5C22544A-7EE6-4342-B048-85BDC9FD1C3A}</a:tableStyleId>
              </a:tblPr>
              <a:tblGrid>
                <a:gridCol w="4196297">
                  <a:extLst>
                    <a:ext uri="{9D8B030D-6E8A-4147-A177-3AD203B41FA5}">
                      <a16:colId xmlns:a16="http://schemas.microsoft.com/office/drawing/2014/main" val="3867425014"/>
                    </a:ext>
                  </a:extLst>
                </a:gridCol>
                <a:gridCol w="3301465">
                  <a:extLst>
                    <a:ext uri="{9D8B030D-6E8A-4147-A177-3AD203B41FA5}">
                      <a16:colId xmlns:a16="http://schemas.microsoft.com/office/drawing/2014/main" val="386812868"/>
                    </a:ext>
                  </a:extLst>
                </a:gridCol>
                <a:gridCol w="2961838">
                  <a:extLst>
                    <a:ext uri="{9D8B030D-6E8A-4147-A177-3AD203B41FA5}">
                      <a16:colId xmlns:a16="http://schemas.microsoft.com/office/drawing/2014/main" val="4106238650"/>
                    </a:ext>
                  </a:extLst>
                </a:gridCol>
              </a:tblGrid>
              <a:tr h="1373415">
                <a:tc>
                  <a:txBody>
                    <a:bodyPr/>
                    <a:lstStyle/>
                    <a:p>
                      <a:pPr>
                        <a:lnSpc>
                          <a:spcPct val="115000"/>
                        </a:lnSpc>
                        <a:spcAft>
                          <a:spcPts val="800"/>
                        </a:spcAft>
                      </a:pPr>
                      <a:r>
                        <a:rPr lang="nl-NL" sz="1800" b="0" dirty="0">
                          <a:solidFill>
                            <a:schemeClr val="tx2"/>
                          </a:solidFill>
                          <a:effectLst/>
                        </a:rPr>
                        <a:t>Welke algoritmes, AI, etc., gebruikt onze organisatie?</a:t>
                      </a:r>
                      <a:endParaRPr lang="nl-NL" sz="1800" b="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115000"/>
                        </a:lnSpc>
                        <a:spcAft>
                          <a:spcPts val="800"/>
                        </a:spcAft>
                      </a:pPr>
                      <a:r>
                        <a:rPr lang="nl-NL" sz="1800" b="0" kern="1200" dirty="0">
                          <a:solidFill>
                            <a:schemeClr val="accent2"/>
                          </a:solidFill>
                          <a:effectLst/>
                          <a:latin typeface="+mn-lt"/>
                          <a:ea typeface="+mn-ea"/>
                          <a:cs typeface="+mn-cs"/>
                        </a:rPr>
                        <a:t>Zijn dat “AI-systemen” </a:t>
                      </a:r>
                      <a:br>
                        <a:rPr lang="nl-NL" sz="1800" b="0" kern="1200" dirty="0">
                          <a:solidFill>
                            <a:schemeClr val="accent2"/>
                          </a:solidFill>
                          <a:effectLst/>
                          <a:latin typeface="+mn-lt"/>
                          <a:ea typeface="+mn-ea"/>
                          <a:cs typeface="+mn-cs"/>
                        </a:rPr>
                      </a:br>
                      <a:r>
                        <a:rPr lang="nl-NL" sz="1800" b="0" kern="1200" dirty="0">
                          <a:solidFill>
                            <a:schemeClr val="accent2"/>
                          </a:solidFill>
                          <a:effectLst/>
                          <a:latin typeface="+mn-lt"/>
                          <a:ea typeface="+mn-ea"/>
                          <a:cs typeface="+mn-cs"/>
                        </a:rPr>
                        <a:t>in de AI-verordening?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115000"/>
                        </a:lnSpc>
                        <a:spcAft>
                          <a:spcPts val="800"/>
                        </a:spcAft>
                      </a:pPr>
                      <a:r>
                        <a:rPr lang="nl-NL" sz="1800" b="0" kern="1200" dirty="0">
                          <a:solidFill>
                            <a:srgbClr val="C00000"/>
                          </a:solidFill>
                          <a:effectLst/>
                          <a:latin typeface="+mn-lt"/>
                          <a:ea typeface="+mn-ea"/>
                          <a:cs typeface="+mn-cs"/>
                        </a:rPr>
                        <a:t>Zijn dat verboden of hoog risico AI-systemen?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777859"/>
                  </a:ext>
                </a:extLst>
              </a:tr>
            </a:tbl>
          </a:graphicData>
        </a:graphic>
      </p:graphicFrame>
      <p:sp>
        <p:nvSpPr>
          <p:cNvPr id="6" name="Titel 5">
            <a:extLst>
              <a:ext uri="{FF2B5EF4-FFF2-40B4-BE49-F238E27FC236}">
                <a16:creationId xmlns:a16="http://schemas.microsoft.com/office/drawing/2014/main" id="{3175FAAB-BC15-5CCF-F648-D982EB4125C5}"/>
              </a:ext>
            </a:extLst>
          </p:cNvPr>
          <p:cNvSpPr>
            <a:spLocks noGrp="1"/>
          </p:cNvSpPr>
          <p:nvPr>
            <p:ph type="title"/>
          </p:nvPr>
        </p:nvSpPr>
        <p:spPr/>
        <p:txBody>
          <a:bodyPr/>
          <a:lstStyle/>
          <a:p>
            <a:r>
              <a:rPr lang="nl-NL" dirty="0"/>
              <a:t>Proces in hoofdlijnen</a:t>
            </a:r>
          </a:p>
        </p:txBody>
      </p:sp>
      <p:sp>
        <p:nvSpPr>
          <p:cNvPr id="7" name="Tijdelijke aanduiding voor dianummer 6">
            <a:extLst>
              <a:ext uri="{FF2B5EF4-FFF2-40B4-BE49-F238E27FC236}">
                <a16:creationId xmlns:a16="http://schemas.microsoft.com/office/drawing/2014/main" id="{F65F9CB3-77AE-19C7-13D8-31C8CA254CF0}"/>
              </a:ext>
            </a:extLst>
          </p:cNvPr>
          <p:cNvSpPr>
            <a:spLocks noGrp="1"/>
          </p:cNvSpPr>
          <p:nvPr>
            <p:ph type="sldNum" sz="quarter" idx="12"/>
          </p:nvPr>
        </p:nvSpPr>
        <p:spPr/>
        <p:txBody>
          <a:bodyPr/>
          <a:lstStyle/>
          <a:p>
            <a:fld id="{10A0A6AF-03C5-477E-939A-E28F7E7F05EA}" type="slidenum">
              <a:rPr lang="nl-NL" smtClean="0"/>
              <a:pPr/>
              <a:t>3</a:t>
            </a:fld>
            <a:endParaRPr lang="nl-NL" dirty="0"/>
          </a:p>
        </p:txBody>
      </p:sp>
      <p:sp>
        <p:nvSpPr>
          <p:cNvPr id="3" name="Tijdelijke aanduiding voor voettekst 4">
            <a:extLst>
              <a:ext uri="{FF2B5EF4-FFF2-40B4-BE49-F238E27FC236}">
                <a16:creationId xmlns:a16="http://schemas.microsoft.com/office/drawing/2014/main" id="{633E89C9-B20C-A9A2-5B37-B42BE9F9CB0A}"/>
              </a:ext>
            </a:extLst>
          </p:cNvPr>
          <p:cNvSpPr txBox="1">
            <a:spLocks/>
          </p:cNvSpPr>
          <p:nvPr/>
        </p:nvSpPr>
        <p:spPr>
          <a:xfrm>
            <a:off x="633412" y="6221413"/>
            <a:ext cx="5183094" cy="322075"/>
          </a:xfrm>
          <a:prstGeom prst="rect">
            <a:avLst/>
          </a:prstGeom>
          <a:noFill/>
        </p:spPr>
        <p:txBody>
          <a:bodyPr vert="horz" lIns="180000" tIns="180000" rIns="180000" bIns="72000" rtlCol="0" anchor="b">
            <a:noAutofit/>
          </a:bodyPr>
          <a:lstStyle>
            <a:lvl1pPr marL="0" indent="0" algn="l" defTabSz="914400" rtl="0" eaLnBrk="1" latinLnBrk="0" hangingPunct="1">
              <a:lnSpc>
                <a:spcPct val="90000"/>
              </a:lnSpc>
              <a:spcBef>
                <a:spcPts val="1200"/>
              </a:spcBef>
              <a:buClr>
                <a:schemeClr val="tx2"/>
              </a:buClr>
              <a:buSzPct val="80000"/>
              <a:buFont typeface="Verdana" panose="020B0604030504040204" pitchFamily="34" charset="0"/>
              <a:buNone/>
              <a:defRPr sz="1800" b="1" kern="1200" cap="all"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2"/>
              </a:buClr>
              <a:buFont typeface="Verdana" panose="020B060403050404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tx2"/>
              </a:buClr>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rgbClr val="017BC6"/>
              </a:buClr>
              <a:buFont typeface="Verdana" panose="020B060403050404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b="1" kern="1200">
                <a:solidFill>
                  <a:schemeClr val="tx1">
                    <a:lumMod val="50000"/>
                    <a:lumOff val="50000"/>
                  </a:schemeClr>
                </a:solidFill>
                <a:latin typeface="+mn-lt"/>
                <a:ea typeface="+mn-ea"/>
                <a:cs typeface="+mn-cs"/>
              </a:defRPr>
            </a:lvl6pPr>
            <a:lvl7pPr marL="2743200" indent="0" algn="l" defTabSz="914400" rtl="0" eaLnBrk="1" latinLnBrk="0" hangingPunct="1">
              <a:lnSpc>
                <a:spcPct val="90000"/>
              </a:lnSpc>
              <a:spcBef>
                <a:spcPts val="600"/>
              </a:spcBef>
              <a:buSzPct val="25000"/>
              <a:buFont typeface="Verdana" panose="020B0604030504040204" pitchFamily="34" charset="0"/>
              <a:buNone/>
              <a:defRPr sz="1600" b="1" i="0" kern="1200">
                <a:solidFill>
                  <a:schemeClr val="tx2"/>
                </a:solidFill>
                <a:latin typeface="+mn-lt"/>
                <a:ea typeface="+mn-ea"/>
                <a:cs typeface="+mn-cs"/>
              </a:defRPr>
            </a:lvl7pPr>
            <a:lvl8pPr marL="3200400" indent="0" algn="l" defTabSz="914400" rtl="0" eaLnBrk="1" latinLnBrk="0" hangingPunct="1">
              <a:lnSpc>
                <a:spcPct val="90000"/>
              </a:lnSpc>
              <a:spcBef>
                <a:spcPts val="600"/>
              </a:spcBef>
              <a:buSzPct val="25000"/>
              <a:buFont typeface="Verdana" panose="020B0604030504040204" pitchFamily="34" charset="0"/>
              <a:buNone/>
              <a:defRPr sz="1600" b="1" i="0"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600"/>
              </a:spcBef>
              <a:buClr>
                <a:schemeClr val="tx2"/>
              </a:buClr>
              <a:buFont typeface="Verdana" panose="020B0604030504040204" pitchFamily="34" charset="0"/>
              <a:buNone/>
              <a:defRPr sz="1600" b="1" i="0" kern="1200">
                <a:solidFill>
                  <a:schemeClr val="tx1">
                    <a:lumMod val="65000"/>
                    <a:lumOff val="35000"/>
                  </a:schemeClr>
                </a:solidFill>
                <a:latin typeface="+mn-lt"/>
                <a:ea typeface="+mn-ea"/>
                <a:cs typeface="+mn-cs"/>
              </a:defRPr>
            </a:lvl9pPr>
          </a:lstStyle>
          <a:p>
            <a:fld id="{F47EF775-05F8-4D0C-9300-69849B26FFE2}" type="datetime4">
              <a:rPr lang="nl-NL" sz="1050" b="0" cap="none" smtClean="0">
                <a:solidFill>
                  <a:schemeClr val="bg1">
                    <a:lumMod val="65000"/>
                  </a:schemeClr>
                </a:solidFill>
              </a:rPr>
              <a:pPr/>
              <a:t>13 december 2024</a:t>
            </a:fld>
            <a:r>
              <a:rPr lang="en-US" sz="1050" b="0" cap="none" dirty="0">
                <a:solidFill>
                  <a:schemeClr val="bg1">
                    <a:lumMod val="65000"/>
                  </a:schemeClr>
                </a:solidFill>
              </a:rPr>
              <a:t> | </a:t>
            </a:r>
            <a:r>
              <a:rPr lang="en-US" sz="1050" b="0" cap="none" dirty="0" err="1">
                <a:solidFill>
                  <a:schemeClr val="bg1">
                    <a:lumMod val="65000"/>
                  </a:schemeClr>
                </a:solidFill>
              </a:rPr>
              <a:t>Handreiking</a:t>
            </a:r>
            <a:r>
              <a:rPr lang="en-US" sz="1050" b="0" cap="none" dirty="0">
                <a:solidFill>
                  <a:schemeClr val="bg1">
                    <a:lumMod val="65000"/>
                  </a:schemeClr>
                </a:solidFill>
              </a:rPr>
              <a:t> </a:t>
            </a:r>
            <a:r>
              <a:rPr lang="en-US" sz="1050" b="0" cap="none" dirty="0" err="1">
                <a:solidFill>
                  <a:schemeClr val="bg1">
                    <a:lumMod val="65000"/>
                  </a:schemeClr>
                </a:solidFill>
              </a:rPr>
              <a:t>identificatie</a:t>
            </a:r>
            <a:r>
              <a:rPr lang="en-US" sz="1050" b="0" cap="none" dirty="0">
                <a:solidFill>
                  <a:schemeClr val="bg1">
                    <a:lumMod val="65000"/>
                  </a:schemeClr>
                </a:solidFill>
              </a:rPr>
              <a:t>/</a:t>
            </a:r>
            <a:r>
              <a:rPr lang="en-US" sz="1050" b="0" cap="none" dirty="0" err="1">
                <a:solidFill>
                  <a:schemeClr val="bg1">
                    <a:lumMod val="65000"/>
                  </a:schemeClr>
                </a:solidFill>
              </a:rPr>
              <a:t>classificatie</a:t>
            </a:r>
            <a:r>
              <a:rPr lang="en-US" sz="1050" b="0" cap="none" dirty="0">
                <a:solidFill>
                  <a:schemeClr val="bg1">
                    <a:lumMod val="65000"/>
                  </a:schemeClr>
                </a:solidFill>
              </a:rPr>
              <a:t> AI-</a:t>
            </a:r>
            <a:r>
              <a:rPr lang="en-US" sz="1050" b="0" cap="none" dirty="0" err="1">
                <a:solidFill>
                  <a:schemeClr val="bg1">
                    <a:lumMod val="65000"/>
                  </a:schemeClr>
                </a:solidFill>
              </a:rPr>
              <a:t>systemen</a:t>
            </a:r>
            <a:endParaRPr lang="nl-NL" sz="1050" b="0" cap="none" dirty="0">
              <a:solidFill>
                <a:schemeClr val="bg1">
                  <a:lumMod val="65000"/>
                </a:schemeClr>
              </a:solidFill>
            </a:endParaRPr>
          </a:p>
        </p:txBody>
      </p:sp>
    </p:spTree>
    <p:extLst>
      <p:ext uri="{BB962C8B-B14F-4D97-AF65-F5344CB8AC3E}">
        <p14:creationId xmlns:p14="http://schemas.microsoft.com/office/powerpoint/2010/main" val="1865643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B7C428-D29F-2DC4-71CC-2B8E4B664552}"/>
              </a:ext>
            </a:extLst>
          </p:cNvPr>
          <p:cNvSpPr>
            <a:spLocks noGrp="1"/>
          </p:cNvSpPr>
          <p:nvPr>
            <p:ph sz="half" idx="1"/>
          </p:nvPr>
        </p:nvSpPr>
        <p:spPr/>
        <p:txBody>
          <a:bodyPr>
            <a:noAutofit/>
          </a:bodyPr>
          <a:lstStyle/>
          <a:p>
            <a:pPr marL="0" indent="0">
              <a:buNone/>
            </a:pPr>
            <a:r>
              <a:rPr lang="nl-NL" sz="1600" dirty="0"/>
              <a:t>systemen voor </a:t>
            </a:r>
            <a:r>
              <a:rPr lang="nl-NL" sz="1600" dirty="0">
                <a:highlight>
                  <a:srgbClr val="FFFF00"/>
                </a:highlight>
              </a:rPr>
              <a:t>biometrische identificatie op afstand in real time in openbare ruimten met het oog op de rechtshandhaving</a:t>
            </a:r>
            <a:r>
              <a:rPr lang="nl-NL" sz="1600" dirty="0"/>
              <a:t>, </a:t>
            </a:r>
            <a:r>
              <a:rPr lang="nl-NL" sz="1600" dirty="0">
                <a:highlight>
                  <a:srgbClr val="00FF00"/>
                </a:highlight>
              </a:rPr>
              <a:t>tenzij en voor zover een dergelijk gebruik strikt noodzakelijk is voor een van de volgende doelstellingen:</a:t>
            </a:r>
          </a:p>
          <a:p>
            <a:pPr marL="0" indent="0">
              <a:buNone/>
            </a:pPr>
            <a:r>
              <a:rPr lang="nl-NL" sz="1600" dirty="0">
                <a:highlight>
                  <a:srgbClr val="00FFFF"/>
                </a:highlight>
              </a:rPr>
              <a:t>i) het gericht zoeken naar specifieke slachtoffers van ontvoering, mensenhandel of seksuele uitbuiting van mensen, alsook het zoeken naar vermiste personen;</a:t>
            </a:r>
          </a:p>
          <a:p>
            <a:pPr marL="0" indent="0">
              <a:buNone/>
            </a:pPr>
            <a:r>
              <a:rPr lang="nl-NL" sz="1600" dirty="0">
                <a:highlight>
                  <a:srgbClr val="FF00FF"/>
                </a:highlight>
              </a:rPr>
              <a:t>ii) het voorkomen van een specifieke, aanzienlijke en imminente dreiging voor het leven of de fysieke veiligheid van natuurlijke personen of een reële en actuele of reële en voorspelbare dreiging van een terroristische aanslag;</a:t>
            </a:r>
          </a:p>
          <a:p>
            <a:pPr marL="0" indent="0">
              <a:buNone/>
            </a:pPr>
            <a:r>
              <a:rPr lang="nl-NL" sz="1600" dirty="0"/>
              <a:t>[zie volgende pagina]</a:t>
            </a:r>
          </a:p>
        </p:txBody>
      </p:sp>
      <p:sp>
        <p:nvSpPr>
          <p:cNvPr id="3" name="Tijdelijke aanduiding voor inhoud 2">
            <a:extLst>
              <a:ext uri="{FF2B5EF4-FFF2-40B4-BE49-F238E27FC236}">
                <a16:creationId xmlns:a16="http://schemas.microsoft.com/office/drawing/2014/main" id="{E55915C9-E727-45B5-1B8B-B6E49315CF04}"/>
              </a:ext>
            </a:extLst>
          </p:cNvPr>
          <p:cNvSpPr>
            <a:spLocks noGrp="1"/>
          </p:cNvSpPr>
          <p:nvPr>
            <p:ph sz="half" idx="2"/>
          </p:nvPr>
        </p:nvSpPr>
        <p:spPr>
          <a:xfrm>
            <a:off x="6553199" y="2276475"/>
            <a:ext cx="5003999" cy="3944938"/>
          </a:xfrm>
        </p:spPr>
        <p:txBody>
          <a:bodyPr>
            <a:noAutofit/>
          </a:bodyPr>
          <a:lstStyle/>
          <a:p>
            <a:pPr marL="0" indent="0">
              <a:buNone/>
            </a:pPr>
            <a:r>
              <a:rPr lang="nl-NL" sz="1400" dirty="0"/>
              <a:t>Belangrijke begrippen in dit verbod zijn:</a:t>
            </a:r>
          </a:p>
          <a:p>
            <a:r>
              <a:rPr lang="nl-NL" sz="1400" dirty="0"/>
              <a:t>systemen voor biometrische identificatie op afstand in real time in openbare ruimten met het oog op de rechtshandhaving</a:t>
            </a:r>
          </a:p>
          <a:p>
            <a:r>
              <a:rPr lang="nl-NL" sz="1400" dirty="0"/>
              <a:t>Tenzij strikt noodzakelijk voor:</a:t>
            </a:r>
          </a:p>
          <a:p>
            <a:pPr lvl="1"/>
            <a:r>
              <a:rPr lang="nl-NL" sz="1400" dirty="0"/>
              <a:t>Zoeken naar bepaalde slachtoffers of vermiste personen</a:t>
            </a:r>
          </a:p>
          <a:p>
            <a:pPr lvl="1"/>
            <a:r>
              <a:rPr lang="nl-NL" sz="1400" dirty="0"/>
              <a:t>Voorkomen van een specifieke aanzienlijke en imminente dreiging voor het leven of fysieke veiligheid, of dreiging voor een terroristische aanslag (deze dreiging kan ook voorkomen uit een ernstige verstoring van kritieke infrastructuur (overweging 33)).</a:t>
            </a:r>
          </a:p>
          <a:p>
            <a:pPr marL="313200" lvl="1" indent="0">
              <a:buNone/>
            </a:pPr>
            <a:r>
              <a:rPr lang="nl-NL" sz="1200" dirty="0"/>
              <a:t>Het gaat hier louter om het bevestigen van de identiteit van een persoon, en er moet rekening worden gehouden met proportionaliteit en de consequenties voor betrokkenen (Art.5(2)). Ook moet er vooraf een grondrechten impact assessment worden gedaan (Art.27) en  moet het systeem geregistreerd zijn in de EU databank (achteraf in gerechtvaardigde gevallen)</a:t>
            </a:r>
          </a:p>
        </p:txBody>
      </p:sp>
      <p:sp>
        <p:nvSpPr>
          <p:cNvPr id="4" name="Titel 3">
            <a:extLst>
              <a:ext uri="{FF2B5EF4-FFF2-40B4-BE49-F238E27FC236}">
                <a16:creationId xmlns:a16="http://schemas.microsoft.com/office/drawing/2014/main" id="{D50C58FF-2ECD-12C8-64ED-90BB409910C0}"/>
              </a:ext>
            </a:extLst>
          </p:cNvPr>
          <p:cNvSpPr>
            <a:spLocks noGrp="1"/>
          </p:cNvSpPr>
          <p:nvPr>
            <p:ph type="title"/>
          </p:nvPr>
        </p:nvSpPr>
        <p:spPr/>
        <p:txBody>
          <a:bodyPr>
            <a:noAutofit/>
          </a:bodyPr>
          <a:lstStyle/>
          <a:p>
            <a:r>
              <a:rPr lang="nl-NL" sz="2400" dirty="0"/>
              <a:t>Bepaalde AI-systemen voor biometrische identificatie op afstand in real time in openbare ruimte met het oog op rechtshandhaving | Art. 5(1)(h)</a:t>
            </a:r>
          </a:p>
        </p:txBody>
      </p:sp>
      <p:sp>
        <p:nvSpPr>
          <p:cNvPr id="5" name="Tijdelijke aanduiding voor dianummer 4">
            <a:extLst>
              <a:ext uri="{FF2B5EF4-FFF2-40B4-BE49-F238E27FC236}">
                <a16:creationId xmlns:a16="http://schemas.microsoft.com/office/drawing/2014/main" id="{E67B7E0E-02DA-DA75-E92A-91B55D5DCDBC}"/>
              </a:ext>
            </a:extLst>
          </p:cNvPr>
          <p:cNvSpPr>
            <a:spLocks noGrp="1"/>
          </p:cNvSpPr>
          <p:nvPr>
            <p:ph type="sldNum" sz="quarter" idx="12"/>
          </p:nvPr>
        </p:nvSpPr>
        <p:spPr/>
        <p:txBody>
          <a:bodyPr/>
          <a:lstStyle/>
          <a:p>
            <a:fld id="{10A0A6AF-03C5-477E-939A-E28F7E7F05EA}" type="slidenum">
              <a:rPr lang="nl-NL" smtClean="0"/>
              <a:pPr/>
              <a:t>30</a:t>
            </a:fld>
            <a:endParaRPr lang="nl-NL" dirty="0"/>
          </a:p>
        </p:txBody>
      </p:sp>
      <p:sp>
        <p:nvSpPr>
          <p:cNvPr id="7" name="Tijdelijke aanduiding voor voettekst 4">
            <a:extLst>
              <a:ext uri="{FF2B5EF4-FFF2-40B4-BE49-F238E27FC236}">
                <a16:creationId xmlns:a16="http://schemas.microsoft.com/office/drawing/2014/main" id="{0794EDDE-17E1-36C4-BA8C-315D81D7C47B}"/>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8478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B7C428-D29F-2DC4-71CC-2B8E4B664552}"/>
              </a:ext>
            </a:extLst>
          </p:cNvPr>
          <p:cNvSpPr>
            <a:spLocks noGrp="1"/>
          </p:cNvSpPr>
          <p:nvPr>
            <p:ph sz="half" idx="1"/>
          </p:nvPr>
        </p:nvSpPr>
        <p:spPr/>
        <p:txBody>
          <a:bodyPr>
            <a:noAutofit/>
          </a:bodyPr>
          <a:lstStyle/>
          <a:p>
            <a:pPr marL="0" indent="0">
              <a:buNone/>
            </a:pPr>
            <a:r>
              <a:rPr lang="nl-NL" sz="1800" dirty="0">
                <a:highlight>
                  <a:srgbClr val="FFFF00"/>
                </a:highlight>
              </a:rPr>
              <a:t>iii) de lokalisatie of identificatie van een persoon die ervan wordt verdacht een strafbaar feit te hebben gepleegd, ten behoeve van een strafrechtelijk onderzoek of vervolging of tenuitvoerlegging van een straf voor in bijlage II genoemde strafbare feiten waarop in de betrokken lidstaat een vrijheidsstraf of een tot vrijheidsbeneming strekkende maatregel staat met een maximumduur van ten minste vier jaar.</a:t>
            </a:r>
          </a:p>
          <a:p>
            <a:pPr marL="0" indent="0">
              <a:buNone/>
            </a:pPr>
            <a:r>
              <a:rPr lang="nl-NL" sz="1800" dirty="0">
                <a:highlight>
                  <a:srgbClr val="00FF00"/>
                </a:highlight>
              </a:rPr>
              <a:t>Punt h) van de eerste alinea doet geen afbreuk aan artikel 9 van Verordening (EU) 2016/679 voor de verwerking van biometrische gegevens voor andere doeleinden dan rechtshandhaving.</a:t>
            </a:r>
          </a:p>
          <a:p>
            <a:pPr marL="0" indent="0">
              <a:buNone/>
            </a:pPr>
            <a:r>
              <a:rPr lang="nl-NL" sz="1800" dirty="0"/>
              <a:t>[zie volgende pagina]</a:t>
            </a:r>
          </a:p>
          <a:p>
            <a:pPr marL="0" indent="0">
              <a:buNone/>
            </a:pPr>
            <a:endParaRPr lang="nl-NL" sz="1800" dirty="0"/>
          </a:p>
          <a:p>
            <a:pPr marL="0" indent="0">
              <a:buNone/>
            </a:pPr>
            <a:endParaRPr lang="nl-NL" sz="1800" dirty="0"/>
          </a:p>
        </p:txBody>
      </p:sp>
      <p:sp>
        <p:nvSpPr>
          <p:cNvPr id="3" name="Tijdelijke aanduiding voor inhoud 2">
            <a:extLst>
              <a:ext uri="{FF2B5EF4-FFF2-40B4-BE49-F238E27FC236}">
                <a16:creationId xmlns:a16="http://schemas.microsoft.com/office/drawing/2014/main" id="{E55915C9-E727-45B5-1B8B-B6E49315CF04}"/>
              </a:ext>
            </a:extLst>
          </p:cNvPr>
          <p:cNvSpPr>
            <a:spLocks noGrp="1"/>
          </p:cNvSpPr>
          <p:nvPr>
            <p:ph sz="half" idx="2"/>
          </p:nvPr>
        </p:nvSpPr>
        <p:spPr/>
        <p:txBody>
          <a:bodyPr>
            <a:normAutofit fontScale="92500" lnSpcReduction="10000"/>
          </a:bodyPr>
          <a:lstStyle/>
          <a:p>
            <a:pPr marL="0" indent="0">
              <a:buNone/>
            </a:pPr>
            <a:r>
              <a:rPr lang="nl-NL" sz="2400" dirty="0"/>
              <a:t>Tenzij strikt noodzakelijk voor (vervolg):</a:t>
            </a:r>
          </a:p>
          <a:p>
            <a:r>
              <a:rPr lang="nl-NL" sz="2400" dirty="0"/>
              <a:t>lokalisatie of identificatie van een verdachte van een strafbaar feit voor strafrechtelijk onderzoek, vervolging, of uitvoer van een straf voor feiten genoemd in </a:t>
            </a:r>
            <a:r>
              <a:rPr lang="nl-NL" sz="2400" dirty="0">
                <a:hlinkClick r:id="rId2" action="ppaction://hlinksldjump"/>
              </a:rPr>
              <a:t>Annex 2</a:t>
            </a:r>
            <a:r>
              <a:rPr lang="nl-NL" sz="2400" dirty="0"/>
              <a:t>, met een vrijheidsstraf of –beneming van ten minste 4 jaar</a:t>
            </a:r>
          </a:p>
          <a:p>
            <a:pPr marL="0" indent="0">
              <a:buNone/>
            </a:pPr>
            <a:r>
              <a:rPr lang="nl-NL" dirty="0"/>
              <a:t>Dit verbod doet geen afbreuk aan art. 9 AVG</a:t>
            </a:r>
          </a:p>
        </p:txBody>
      </p:sp>
      <p:sp>
        <p:nvSpPr>
          <p:cNvPr id="4" name="Titel 3">
            <a:extLst>
              <a:ext uri="{FF2B5EF4-FFF2-40B4-BE49-F238E27FC236}">
                <a16:creationId xmlns:a16="http://schemas.microsoft.com/office/drawing/2014/main" id="{D50C58FF-2ECD-12C8-64ED-90BB409910C0}"/>
              </a:ext>
            </a:extLst>
          </p:cNvPr>
          <p:cNvSpPr>
            <a:spLocks noGrp="1"/>
          </p:cNvSpPr>
          <p:nvPr>
            <p:ph type="title"/>
          </p:nvPr>
        </p:nvSpPr>
        <p:spPr/>
        <p:txBody>
          <a:bodyPr>
            <a:noAutofit/>
          </a:bodyPr>
          <a:lstStyle/>
          <a:p>
            <a:r>
              <a:rPr lang="nl-NL" sz="2400" dirty="0"/>
              <a:t>Bepaalde AI-systemen voor biometrische identificatie op afstand in real time in openbare ruimte met het oog op rechtshandhaving | Art. 5(1)(h)</a:t>
            </a:r>
          </a:p>
        </p:txBody>
      </p:sp>
      <p:sp>
        <p:nvSpPr>
          <p:cNvPr id="5" name="Tijdelijke aanduiding voor dianummer 4">
            <a:extLst>
              <a:ext uri="{FF2B5EF4-FFF2-40B4-BE49-F238E27FC236}">
                <a16:creationId xmlns:a16="http://schemas.microsoft.com/office/drawing/2014/main" id="{E67B7E0E-02DA-DA75-E92A-91B55D5DCDBC}"/>
              </a:ext>
            </a:extLst>
          </p:cNvPr>
          <p:cNvSpPr>
            <a:spLocks noGrp="1"/>
          </p:cNvSpPr>
          <p:nvPr>
            <p:ph type="sldNum" sz="quarter" idx="12"/>
          </p:nvPr>
        </p:nvSpPr>
        <p:spPr/>
        <p:txBody>
          <a:bodyPr/>
          <a:lstStyle/>
          <a:p>
            <a:fld id="{10A0A6AF-03C5-477E-939A-E28F7E7F05EA}" type="slidenum">
              <a:rPr lang="nl-NL" smtClean="0"/>
              <a:pPr/>
              <a:t>31</a:t>
            </a:fld>
            <a:endParaRPr lang="nl-NL" dirty="0"/>
          </a:p>
        </p:txBody>
      </p:sp>
      <p:sp>
        <p:nvSpPr>
          <p:cNvPr id="7" name="Tijdelijke aanduiding voor voettekst 4">
            <a:extLst>
              <a:ext uri="{FF2B5EF4-FFF2-40B4-BE49-F238E27FC236}">
                <a16:creationId xmlns:a16="http://schemas.microsoft.com/office/drawing/2014/main" id="{0621A678-D22C-ECE3-0943-6E22261055E3}"/>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80119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0514799-4033-76A9-E496-6D63334E988A}"/>
              </a:ext>
            </a:extLst>
          </p:cNvPr>
          <p:cNvSpPr>
            <a:spLocks noGrp="1"/>
          </p:cNvSpPr>
          <p:nvPr>
            <p:ph sz="half" idx="1"/>
          </p:nvPr>
        </p:nvSpPr>
        <p:spPr/>
        <p:txBody>
          <a:bodyPr>
            <a:noAutofit/>
          </a:bodyPr>
          <a:lstStyle/>
          <a:p>
            <a:pPr marL="0" indent="0">
              <a:buNone/>
            </a:pPr>
            <a:r>
              <a:rPr lang="nl-NL" sz="1200" dirty="0"/>
              <a:t>Voor de toepassing van lid 1, eerste alinea, punt h), en lid 2, </a:t>
            </a:r>
            <a:r>
              <a:rPr lang="nl-NL" sz="1200" dirty="0">
                <a:highlight>
                  <a:srgbClr val="FFFF00"/>
                </a:highlight>
              </a:rPr>
              <a:t>wordt elk gebruik van systemen voor biometrische identificatie op afstand in real time in openbare ruimten met het oog op de rechtshandhaving afhankelijk gesteld van een voorafgaande toestemming die wordt verleend door een gerechtelijke instantie of een onafhankelijke administratieve instantie, waarvan het besluit bindend is</a:t>
            </a:r>
            <a:r>
              <a:rPr lang="nl-NL" sz="1200" dirty="0"/>
              <a:t>, van de lidstaat waarin het gebruik moet plaatsvinden en die wordt gegeven op verzoek en in overeenstemming met de gedetailleerde regels van het nationale recht als bedoeld in lid 5. </a:t>
            </a:r>
            <a:r>
              <a:rPr lang="nl-NL" sz="1200" dirty="0">
                <a:highlight>
                  <a:srgbClr val="00FF00"/>
                </a:highlight>
              </a:rPr>
              <a:t>In een naar behoren gemotiveerde spoedeisende situatie kan echter zonder toestemming met het gebruik van een dergelijk systeem worden begonnen, op voorwaarde dat een dergelijke toestemming zonder onnodige vertraging en ten minste binnen 24 uur wordt aangevraagd</a:t>
            </a:r>
            <a:r>
              <a:rPr lang="nl-NL" sz="1200" dirty="0"/>
              <a:t>. Bij weigering van die toestemming wordt het gebruik onmiddellijk gestaakt en worden alle gegevens, resultaten en </a:t>
            </a:r>
            <a:r>
              <a:rPr lang="nl-NL" sz="1200" dirty="0" err="1"/>
              <a:t>outputs</a:t>
            </a:r>
            <a:r>
              <a:rPr lang="nl-NL" sz="1200" dirty="0"/>
              <a:t> van dat gebruik onmiddellijk verwijderd en gewist.</a:t>
            </a:r>
          </a:p>
          <a:p>
            <a:pPr marL="0" indent="0">
              <a:buNone/>
            </a:pPr>
            <a:r>
              <a:rPr lang="nl-NL" sz="1200" dirty="0"/>
              <a:t>[...]</a:t>
            </a:r>
            <a:r>
              <a:rPr lang="nl-NL" sz="1200" dirty="0">
                <a:highlight>
                  <a:srgbClr val="00FFFF"/>
                </a:highlight>
              </a:rPr>
              <a:t>Een besluit dat nadelige rechtsgevolgen heeft voor een persoon mag niet uitsluitend worden genomen op basis van de output van het systeem voor biometrische identificatie op afstand in real time.</a:t>
            </a:r>
          </a:p>
        </p:txBody>
      </p:sp>
      <p:sp>
        <p:nvSpPr>
          <p:cNvPr id="3" name="Tijdelijke aanduiding voor inhoud 2">
            <a:extLst>
              <a:ext uri="{FF2B5EF4-FFF2-40B4-BE49-F238E27FC236}">
                <a16:creationId xmlns:a16="http://schemas.microsoft.com/office/drawing/2014/main" id="{B47A0240-DBA1-4684-ABAB-2D1D940D98C2}"/>
              </a:ext>
            </a:extLst>
          </p:cNvPr>
          <p:cNvSpPr>
            <a:spLocks noGrp="1"/>
          </p:cNvSpPr>
          <p:nvPr>
            <p:ph sz="half" idx="2"/>
          </p:nvPr>
        </p:nvSpPr>
        <p:spPr/>
        <p:txBody>
          <a:bodyPr>
            <a:normAutofit fontScale="85000" lnSpcReduction="10000"/>
          </a:bodyPr>
          <a:lstStyle/>
          <a:p>
            <a:r>
              <a:rPr lang="nl-NL" dirty="0"/>
              <a:t>Voor elk gebruik van de op de vorige pagina’s genoemde AI-systemen moet een gerechtelijke of administratieve instanties (wiens besluit bindend is) toestemming geven. Tenzij er een, behoorlijk gemotiveerde, spoedeisende situatie is. Dan moet binnen 24 uur toestemming worden gevraagd.</a:t>
            </a:r>
          </a:p>
          <a:p>
            <a:r>
              <a:rPr lang="nl-NL" dirty="0"/>
              <a:t>Een besluit met nadelige rechtsgevolgen mag niet uitsluitend worden genomen o.b.v. de output van het systeem</a:t>
            </a:r>
          </a:p>
          <a:p>
            <a:pPr marL="0" indent="0">
              <a:buNone/>
            </a:pPr>
            <a:endParaRPr lang="nl-NL" dirty="0"/>
          </a:p>
        </p:txBody>
      </p:sp>
      <p:sp>
        <p:nvSpPr>
          <p:cNvPr id="4" name="Titel 3">
            <a:extLst>
              <a:ext uri="{FF2B5EF4-FFF2-40B4-BE49-F238E27FC236}">
                <a16:creationId xmlns:a16="http://schemas.microsoft.com/office/drawing/2014/main" id="{E8EAFE1D-3179-CD35-8E97-120DE8DB910A}"/>
              </a:ext>
            </a:extLst>
          </p:cNvPr>
          <p:cNvSpPr>
            <a:spLocks noGrp="1"/>
          </p:cNvSpPr>
          <p:nvPr>
            <p:ph type="title"/>
          </p:nvPr>
        </p:nvSpPr>
        <p:spPr/>
        <p:txBody>
          <a:bodyPr>
            <a:noAutofit/>
          </a:bodyPr>
          <a:lstStyle/>
          <a:p>
            <a:r>
              <a:rPr kumimoji="0" lang="nl-NL" sz="2400" b="0" i="0" u="none" strike="noStrike" kern="1200" cap="none" spc="0" normalizeH="0" baseline="0" noProof="0" dirty="0">
                <a:ln>
                  <a:noFill/>
                </a:ln>
                <a:solidFill>
                  <a:srgbClr val="D52A1C"/>
                </a:solidFill>
                <a:effectLst/>
                <a:uLnTx/>
                <a:uFillTx/>
                <a:latin typeface="Verdana"/>
                <a:ea typeface="+mj-ea"/>
                <a:cs typeface="+mj-cs"/>
              </a:rPr>
              <a:t>Bepaalde AI-systemen voor biometrische identificatie op afstand in real time in openbare ruimte met het oog op rechtshandhaving | Art. 5(3)</a:t>
            </a:r>
            <a:endParaRPr lang="nl-NL" dirty="0"/>
          </a:p>
        </p:txBody>
      </p:sp>
      <p:sp>
        <p:nvSpPr>
          <p:cNvPr id="5" name="Tijdelijke aanduiding voor dianummer 4">
            <a:extLst>
              <a:ext uri="{FF2B5EF4-FFF2-40B4-BE49-F238E27FC236}">
                <a16:creationId xmlns:a16="http://schemas.microsoft.com/office/drawing/2014/main" id="{584175FE-0B2D-9097-0761-DC6920B7B38D}"/>
              </a:ext>
            </a:extLst>
          </p:cNvPr>
          <p:cNvSpPr>
            <a:spLocks noGrp="1"/>
          </p:cNvSpPr>
          <p:nvPr>
            <p:ph type="sldNum" sz="quarter" idx="12"/>
          </p:nvPr>
        </p:nvSpPr>
        <p:spPr/>
        <p:txBody>
          <a:bodyPr/>
          <a:lstStyle/>
          <a:p>
            <a:fld id="{10A0A6AF-03C5-477E-939A-E28F7E7F05EA}" type="slidenum">
              <a:rPr lang="nl-NL" smtClean="0"/>
              <a:pPr/>
              <a:t>32</a:t>
            </a:fld>
            <a:endParaRPr lang="nl-NL" dirty="0"/>
          </a:p>
        </p:txBody>
      </p:sp>
      <p:sp>
        <p:nvSpPr>
          <p:cNvPr id="7" name="Tijdelijke aanduiding voor voettekst 4">
            <a:extLst>
              <a:ext uri="{FF2B5EF4-FFF2-40B4-BE49-F238E27FC236}">
                <a16:creationId xmlns:a16="http://schemas.microsoft.com/office/drawing/2014/main" id="{A4797C77-3939-7F61-47CB-6C0559CCF73D}"/>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74276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5CE2C5D-5CCF-2EC7-CD6C-01868982B3C2}"/>
              </a:ext>
            </a:extLst>
          </p:cNvPr>
          <p:cNvSpPr>
            <a:spLocks noGrp="1"/>
          </p:cNvSpPr>
          <p:nvPr>
            <p:ph idx="1"/>
          </p:nvPr>
        </p:nvSpPr>
        <p:spPr/>
        <p:txBody>
          <a:bodyPr vert="horz" lIns="91440" tIns="45720" rIns="91440" bIns="45720" numCol="2" spcCol="468000" rtlCol="0" anchor="t">
            <a:normAutofit fontScale="85000" lnSpcReduction="10000"/>
          </a:bodyPr>
          <a:lstStyle/>
          <a:p>
            <a:pPr marL="0" indent="0">
              <a:buNone/>
            </a:pPr>
            <a:r>
              <a:rPr lang="nl-NL" dirty="0"/>
              <a:t>De AI-verordening bepaalt dat sommige AI-systemen hoog-risico systemen zijn. Voor deze systemen zijn de meeste en strenge vereisten opgesteld. De kwalificatie 'hoog-risico' wordt toegekend aan twee soorten AI-systemen:</a:t>
            </a:r>
          </a:p>
          <a:p>
            <a:pPr marL="457200" indent="-457200">
              <a:buFont typeface="+mj-lt"/>
              <a:buAutoNum type="arabicPeriod"/>
            </a:pPr>
            <a:r>
              <a:rPr lang="nl-NL" dirty="0"/>
              <a:t>Systemen die een veiligheidscomponent zijn van bepaalde gereguleerde producten, of zelf een gereguleerd product zijn.</a:t>
            </a:r>
          </a:p>
          <a:p>
            <a:pPr marL="457200" indent="-457200">
              <a:buFont typeface="+mj-lt"/>
              <a:buAutoNum type="arabicPeriod"/>
            </a:pPr>
            <a:endParaRPr lang="nl-NL" dirty="0"/>
          </a:p>
          <a:p>
            <a:pPr marL="457200" indent="-457200">
              <a:buFont typeface="+mj-lt"/>
              <a:buAutoNum type="arabicPeriod"/>
            </a:pPr>
            <a:endParaRPr lang="nl-NL" dirty="0"/>
          </a:p>
          <a:p>
            <a:pPr marL="457200" lvl="0" indent="-457200">
              <a:buFont typeface="+mj-lt"/>
              <a:buAutoNum type="arabicPeriod"/>
            </a:pPr>
            <a:r>
              <a:rPr lang="nl-NL" dirty="0"/>
              <a:t>Systemen waarvan het beoogde doel beschreven is in Bijlage 3 van de verordening (zogenaamde hoog-risico toepassingsgebieden):</a:t>
            </a:r>
          </a:p>
          <a:p>
            <a:pPr lvl="1"/>
            <a:r>
              <a:rPr lang="nl-NL" dirty="0"/>
              <a:t>Biometrie</a:t>
            </a:r>
          </a:p>
          <a:p>
            <a:pPr lvl="1"/>
            <a:r>
              <a:rPr lang="nl-NL" dirty="0"/>
              <a:t>Kritieke infrastructuur</a:t>
            </a:r>
          </a:p>
          <a:p>
            <a:pPr lvl="1"/>
            <a:r>
              <a:rPr lang="nl-NL" dirty="0"/>
              <a:t>Onderwijs en beroepsopleiding</a:t>
            </a:r>
          </a:p>
          <a:p>
            <a:pPr lvl="1"/>
            <a:r>
              <a:rPr lang="nl-NL" dirty="0"/>
              <a:t>Werkgelegenheid en HR</a:t>
            </a:r>
          </a:p>
          <a:p>
            <a:pPr lvl="1"/>
            <a:r>
              <a:rPr lang="nl-NL" dirty="0"/>
              <a:t>Essentiele diensten</a:t>
            </a:r>
          </a:p>
          <a:p>
            <a:pPr lvl="1"/>
            <a:r>
              <a:rPr lang="nl-NL" dirty="0"/>
              <a:t>Rechtshandhaving</a:t>
            </a:r>
          </a:p>
          <a:p>
            <a:pPr lvl="1"/>
            <a:r>
              <a:rPr lang="nl-NL" dirty="0"/>
              <a:t>Migratie-, asiel-, grensbeheer</a:t>
            </a:r>
          </a:p>
          <a:p>
            <a:pPr lvl="1"/>
            <a:r>
              <a:rPr lang="nl-NL" dirty="0"/>
              <a:t>Rechtspraak en democratische processen</a:t>
            </a:r>
          </a:p>
        </p:txBody>
      </p:sp>
      <p:sp>
        <p:nvSpPr>
          <p:cNvPr id="3" name="Titel 2">
            <a:extLst>
              <a:ext uri="{FF2B5EF4-FFF2-40B4-BE49-F238E27FC236}">
                <a16:creationId xmlns:a16="http://schemas.microsoft.com/office/drawing/2014/main" id="{9F3BB61B-2AFB-E5CB-6080-CEC38BA8639F}"/>
              </a:ext>
            </a:extLst>
          </p:cNvPr>
          <p:cNvSpPr>
            <a:spLocks noGrp="1"/>
          </p:cNvSpPr>
          <p:nvPr>
            <p:ph type="title"/>
          </p:nvPr>
        </p:nvSpPr>
        <p:spPr/>
        <p:txBody>
          <a:bodyPr>
            <a:normAutofit/>
          </a:bodyPr>
          <a:lstStyle/>
          <a:p>
            <a:r>
              <a:rPr lang="nl-NL" dirty="0"/>
              <a:t>Hoog risico AI-systemen (Art. 6 &amp; bijlage III)</a:t>
            </a:r>
          </a:p>
        </p:txBody>
      </p:sp>
      <p:sp>
        <p:nvSpPr>
          <p:cNvPr id="4" name="Tijdelijke aanduiding voor dianummer 3">
            <a:extLst>
              <a:ext uri="{FF2B5EF4-FFF2-40B4-BE49-F238E27FC236}">
                <a16:creationId xmlns:a16="http://schemas.microsoft.com/office/drawing/2014/main" id="{F66E5E2A-4166-E9E7-C74F-70ED9408DE72}"/>
              </a:ext>
            </a:extLst>
          </p:cNvPr>
          <p:cNvSpPr>
            <a:spLocks noGrp="1"/>
          </p:cNvSpPr>
          <p:nvPr>
            <p:ph type="sldNum" sz="quarter" idx="12"/>
          </p:nvPr>
        </p:nvSpPr>
        <p:spPr/>
        <p:txBody>
          <a:bodyPr/>
          <a:lstStyle/>
          <a:p>
            <a:pPr lvl="0"/>
            <a:fld id="{10A0A6AF-03C5-477E-939A-E28F7E7F05EA}" type="slidenum">
              <a:rPr lang="nl-NL" noProof="0" smtClean="0"/>
              <a:pPr lvl="0"/>
              <a:t>33</a:t>
            </a:fld>
            <a:endParaRPr lang="nl-NL" noProof="0" dirty="0"/>
          </a:p>
        </p:txBody>
      </p:sp>
      <p:sp>
        <p:nvSpPr>
          <p:cNvPr id="6" name="Tijdelijke aanduiding voor voettekst 4">
            <a:extLst>
              <a:ext uri="{FF2B5EF4-FFF2-40B4-BE49-F238E27FC236}">
                <a16:creationId xmlns:a16="http://schemas.microsoft.com/office/drawing/2014/main" id="{13EE0605-F5CB-4717-9576-EF7D14761C88}"/>
              </a:ext>
            </a:extLst>
          </p:cNvPr>
          <p:cNvSpPr>
            <a:spLocks noGrp="1"/>
          </p:cNvSpPr>
          <p:nvPr>
            <p:ph type="ftr" sz="quarter" idx="3"/>
          </p:nvPr>
        </p:nvSpPr>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68349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3F97D86-83E9-046E-4A42-1DC4E9FCB9E6}"/>
              </a:ext>
            </a:extLst>
          </p:cNvPr>
          <p:cNvSpPr>
            <a:spLocks noGrp="1"/>
          </p:cNvSpPr>
          <p:nvPr>
            <p:ph sz="half" idx="1"/>
          </p:nvPr>
        </p:nvSpPr>
        <p:spPr/>
        <p:txBody>
          <a:bodyPr numCol="1">
            <a:normAutofit/>
          </a:bodyPr>
          <a:lstStyle/>
          <a:p>
            <a:r>
              <a:rPr lang="nl-NL" sz="2200" dirty="0"/>
              <a:t>Als een AI-systeem een gereguleerd product is in de EU of een veiligheidscomponent daarvan </a:t>
            </a:r>
            <a:r>
              <a:rPr lang="nl-NL" sz="2200" dirty="0">
                <a:solidFill>
                  <a:srgbClr val="C00000"/>
                </a:solidFill>
              </a:rPr>
              <a:t>én</a:t>
            </a:r>
            <a:r>
              <a:rPr lang="nl-NL" sz="2200" dirty="0"/>
              <a:t> onder die productregulering (</a:t>
            </a:r>
            <a:r>
              <a:rPr lang="nl-NL" sz="2200" i="1" dirty="0"/>
              <a:t>zie volgende dia</a:t>
            </a:r>
            <a:r>
              <a:rPr lang="nl-NL" sz="2200" dirty="0"/>
              <a:t>) wordt onderworpen aan een conformiteitsbeoordeling door een derde partij dan is er sprake van een hoog risico AI-systeem voor de AI-verordening. </a:t>
            </a:r>
          </a:p>
        </p:txBody>
      </p:sp>
      <p:pic>
        <p:nvPicPr>
          <p:cNvPr id="8" name="Tijdelijke aanduiding voor inhoud 7" descr="Kabelbaan voor berg">
            <a:extLst>
              <a:ext uri="{FF2B5EF4-FFF2-40B4-BE49-F238E27FC236}">
                <a16:creationId xmlns:a16="http://schemas.microsoft.com/office/drawing/2014/main" id="{21516BE0-AB22-C87D-2FF7-C0611D9B82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6826" y="2276475"/>
            <a:ext cx="4176547" cy="3944938"/>
          </a:xfrm>
        </p:spPr>
      </p:pic>
      <p:sp>
        <p:nvSpPr>
          <p:cNvPr id="3" name="Titel 2">
            <a:extLst>
              <a:ext uri="{FF2B5EF4-FFF2-40B4-BE49-F238E27FC236}">
                <a16:creationId xmlns:a16="http://schemas.microsoft.com/office/drawing/2014/main" id="{63469128-7DE5-1B5F-0509-6734C3E1A7A3}"/>
              </a:ext>
            </a:extLst>
          </p:cNvPr>
          <p:cNvSpPr>
            <a:spLocks noGrp="1"/>
          </p:cNvSpPr>
          <p:nvPr>
            <p:ph type="title"/>
          </p:nvPr>
        </p:nvSpPr>
        <p:spPr/>
        <p:txBody>
          <a:bodyPr>
            <a:normAutofit fontScale="90000"/>
          </a:bodyPr>
          <a:lstStyle/>
          <a:p>
            <a:r>
              <a:rPr lang="nl-NL" dirty="0"/>
              <a:t>1. Systemen (als veiligheidscomponent van) een gereguleerd product </a:t>
            </a:r>
          </a:p>
        </p:txBody>
      </p:sp>
      <p:sp>
        <p:nvSpPr>
          <p:cNvPr id="4" name="Tijdelijke aanduiding voor dianummer 3">
            <a:extLst>
              <a:ext uri="{FF2B5EF4-FFF2-40B4-BE49-F238E27FC236}">
                <a16:creationId xmlns:a16="http://schemas.microsoft.com/office/drawing/2014/main" id="{322D42C5-276D-04DE-81B9-3FFF96EE0766}"/>
              </a:ext>
            </a:extLst>
          </p:cNvPr>
          <p:cNvSpPr>
            <a:spLocks noGrp="1"/>
          </p:cNvSpPr>
          <p:nvPr>
            <p:ph type="sldNum" sz="quarter" idx="12"/>
          </p:nvPr>
        </p:nvSpPr>
        <p:spPr/>
        <p:txBody>
          <a:bodyPr/>
          <a:lstStyle/>
          <a:p>
            <a:fld id="{10A0A6AF-03C5-477E-939A-E28F7E7F05EA}" type="slidenum">
              <a:rPr lang="nl-NL" smtClean="0"/>
              <a:pPr/>
              <a:t>34</a:t>
            </a:fld>
            <a:endParaRPr lang="nl-NL" dirty="0"/>
          </a:p>
        </p:txBody>
      </p:sp>
      <p:sp>
        <p:nvSpPr>
          <p:cNvPr id="6" name="Tijdelijke aanduiding voor voettekst 4">
            <a:extLst>
              <a:ext uri="{FF2B5EF4-FFF2-40B4-BE49-F238E27FC236}">
                <a16:creationId xmlns:a16="http://schemas.microsoft.com/office/drawing/2014/main" id="{1B88EC74-D412-6F12-57CD-1C54FD900CDE}"/>
              </a:ext>
            </a:extLst>
          </p:cNvPr>
          <p:cNvSpPr>
            <a:spLocks noGrp="1"/>
          </p:cNvSpPr>
          <p:nvPr>
            <p:ph type="ftr" sz="quarter" idx="3"/>
          </p:nvPr>
        </p:nvSpPr>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096337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8EC6601-1869-F933-4C7D-BFC8C7539390}"/>
              </a:ext>
            </a:extLst>
          </p:cNvPr>
          <p:cNvSpPr>
            <a:spLocks noGrp="1"/>
          </p:cNvSpPr>
          <p:nvPr>
            <p:ph idx="1"/>
          </p:nvPr>
        </p:nvSpPr>
        <p:spPr>
          <a:xfrm>
            <a:off x="635000" y="824753"/>
            <a:ext cx="10923588" cy="5396660"/>
          </a:xfrm>
        </p:spPr>
        <p:txBody>
          <a:bodyPr>
            <a:normAutofit/>
          </a:bodyPr>
          <a:lstStyle/>
          <a:p>
            <a:pPr marL="0" indent="0">
              <a:buNone/>
            </a:pPr>
            <a:r>
              <a:rPr lang="nl-NL" sz="1800" dirty="0"/>
              <a:t>Het gaat om producten die onder de volgende productwetgeving vallen:</a:t>
            </a:r>
          </a:p>
          <a:p>
            <a:pPr>
              <a:lnSpc>
                <a:spcPct val="100000"/>
              </a:lnSpc>
              <a:spcBef>
                <a:spcPts val="600"/>
              </a:spcBef>
            </a:pPr>
            <a:r>
              <a:rPr lang="nl-NL" sz="1400" dirty="0">
                <a:solidFill>
                  <a:srgbClr val="C00000"/>
                </a:solidFill>
              </a:rPr>
              <a:t>Machines</a:t>
            </a:r>
            <a:r>
              <a:rPr lang="nl-NL" sz="1400" dirty="0"/>
              <a:t> (Richtlijn 2006/42/EG)</a:t>
            </a:r>
          </a:p>
          <a:p>
            <a:pPr>
              <a:lnSpc>
                <a:spcPct val="100000"/>
              </a:lnSpc>
              <a:spcBef>
                <a:spcPts val="600"/>
              </a:spcBef>
            </a:pPr>
            <a:r>
              <a:rPr lang="nl-NL" sz="1400" dirty="0">
                <a:solidFill>
                  <a:srgbClr val="C00000"/>
                </a:solidFill>
              </a:rPr>
              <a:t>Speelgoed</a:t>
            </a:r>
            <a:r>
              <a:rPr lang="nl-NL" sz="1400" dirty="0"/>
              <a:t> (Richtlijn 2009/48/EG)</a:t>
            </a:r>
          </a:p>
          <a:p>
            <a:pPr>
              <a:lnSpc>
                <a:spcPct val="100000"/>
              </a:lnSpc>
              <a:spcBef>
                <a:spcPts val="600"/>
              </a:spcBef>
            </a:pPr>
            <a:r>
              <a:rPr lang="nl-NL" sz="1400" dirty="0">
                <a:solidFill>
                  <a:srgbClr val="C00000"/>
                </a:solidFill>
              </a:rPr>
              <a:t>Pleziervaart</a:t>
            </a:r>
            <a:r>
              <a:rPr lang="nl-NL" sz="1400" dirty="0"/>
              <a:t> (Richtlijn 2013/53/EU)</a:t>
            </a:r>
          </a:p>
          <a:p>
            <a:pPr>
              <a:lnSpc>
                <a:spcPct val="100000"/>
              </a:lnSpc>
              <a:spcBef>
                <a:spcPts val="600"/>
              </a:spcBef>
            </a:pPr>
            <a:r>
              <a:rPr lang="nl-NL" sz="1400" dirty="0">
                <a:solidFill>
                  <a:srgbClr val="C00000"/>
                </a:solidFill>
              </a:rPr>
              <a:t>Liften</a:t>
            </a:r>
            <a:r>
              <a:rPr lang="nl-NL" sz="1400" dirty="0"/>
              <a:t> (Richtlijn 2014/33/EU)</a:t>
            </a:r>
          </a:p>
          <a:p>
            <a:pPr>
              <a:lnSpc>
                <a:spcPct val="100000"/>
              </a:lnSpc>
              <a:spcBef>
                <a:spcPts val="600"/>
              </a:spcBef>
            </a:pPr>
            <a:r>
              <a:rPr lang="nl-NL" sz="1400" dirty="0">
                <a:solidFill>
                  <a:srgbClr val="C00000"/>
                </a:solidFill>
              </a:rPr>
              <a:t>Apparaten en beveiligingssystemen voor gebruik op plaatsen met ontploffingsgevaar </a:t>
            </a:r>
            <a:r>
              <a:rPr lang="nl-NL" sz="1400" dirty="0"/>
              <a:t>(Richtlijn 2014/34/EU)</a:t>
            </a:r>
          </a:p>
          <a:p>
            <a:pPr>
              <a:lnSpc>
                <a:spcPct val="100000"/>
              </a:lnSpc>
              <a:spcBef>
                <a:spcPts val="600"/>
              </a:spcBef>
            </a:pPr>
            <a:r>
              <a:rPr lang="nl-NL" sz="1400" dirty="0">
                <a:solidFill>
                  <a:srgbClr val="C00000"/>
                </a:solidFill>
              </a:rPr>
              <a:t>Radioapparatuur</a:t>
            </a:r>
            <a:r>
              <a:rPr lang="nl-NL" sz="1400" dirty="0"/>
              <a:t> (Richtlijn 2014/53/EU)</a:t>
            </a:r>
          </a:p>
          <a:p>
            <a:pPr>
              <a:lnSpc>
                <a:spcPct val="100000"/>
              </a:lnSpc>
              <a:spcBef>
                <a:spcPts val="600"/>
              </a:spcBef>
            </a:pPr>
            <a:r>
              <a:rPr lang="nl-NL" sz="1400" dirty="0">
                <a:solidFill>
                  <a:srgbClr val="C00000"/>
                </a:solidFill>
              </a:rPr>
              <a:t>Drukapparatuur</a:t>
            </a:r>
            <a:r>
              <a:rPr lang="nl-NL" sz="1400" dirty="0"/>
              <a:t> (Richtlijn 2014/68/EU)</a:t>
            </a:r>
          </a:p>
          <a:p>
            <a:pPr>
              <a:lnSpc>
                <a:spcPct val="100000"/>
              </a:lnSpc>
              <a:spcBef>
                <a:spcPts val="600"/>
              </a:spcBef>
            </a:pPr>
            <a:r>
              <a:rPr lang="nl-NL" sz="1400" dirty="0">
                <a:solidFill>
                  <a:srgbClr val="C00000"/>
                </a:solidFill>
              </a:rPr>
              <a:t>Kabelbaaninstallaties</a:t>
            </a:r>
            <a:r>
              <a:rPr lang="nl-NL" sz="1400" dirty="0"/>
              <a:t> (Verordening (EU) 2016/424)</a:t>
            </a:r>
          </a:p>
          <a:p>
            <a:pPr>
              <a:lnSpc>
                <a:spcPct val="100000"/>
              </a:lnSpc>
              <a:spcBef>
                <a:spcPts val="600"/>
              </a:spcBef>
            </a:pPr>
            <a:r>
              <a:rPr lang="nl-NL" sz="1400" dirty="0">
                <a:solidFill>
                  <a:srgbClr val="C00000"/>
                </a:solidFill>
              </a:rPr>
              <a:t>Persoonlijke beschermingsmiddelen </a:t>
            </a:r>
            <a:r>
              <a:rPr lang="nl-NL" sz="1400" dirty="0"/>
              <a:t>(Verordening (EU) 2016/425)</a:t>
            </a:r>
          </a:p>
          <a:p>
            <a:pPr>
              <a:lnSpc>
                <a:spcPct val="100000"/>
              </a:lnSpc>
              <a:spcBef>
                <a:spcPts val="600"/>
              </a:spcBef>
            </a:pPr>
            <a:r>
              <a:rPr lang="nl-NL" sz="1400" dirty="0">
                <a:solidFill>
                  <a:srgbClr val="C00000"/>
                </a:solidFill>
              </a:rPr>
              <a:t>Gasverbrandingstoestellen</a:t>
            </a:r>
            <a:r>
              <a:rPr lang="nl-NL" sz="1400" dirty="0"/>
              <a:t> (Verordening (EU) 2016/425)</a:t>
            </a:r>
          </a:p>
          <a:p>
            <a:pPr>
              <a:lnSpc>
                <a:spcPct val="100000"/>
              </a:lnSpc>
              <a:spcBef>
                <a:spcPts val="600"/>
              </a:spcBef>
            </a:pPr>
            <a:r>
              <a:rPr lang="nl-NL" sz="1400" dirty="0">
                <a:solidFill>
                  <a:srgbClr val="C00000"/>
                </a:solidFill>
              </a:rPr>
              <a:t>Medische hulpmiddelen </a:t>
            </a:r>
            <a:r>
              <a:rPr lang="nl-NL" sz="1400" dirty="0"/>
              <a:t>(Verordening (EU) 2017/745)</a:t>
            </a:r>
          </a:p>
          <a:p>
            <a:pPr>
              <a:lnSpc>
                <a:spcPct val="100000"/>
              </a:lnSpc>
              <a:spcBef>
                <a:spcPts val="600"/>
              </a:spcBef>
            </a:pPr>
            <a:r>
              <a:rPr lang="nl-NL" sz="1400" dirty="0">
                <a:solidFill>
                  <a:srgbClr val="C00000"/>
                </a:solidFill>
              </a:rPr>
              <a:t>Medische hulpmiddelen voor in-vitrodiagnostiek</a:t>
            </a:r>
            <a:r>
              <a:rPr lang="nl-NL" sz="1400" dirty="0"/>
              <a:t> (Verordening (EU) 2017/746)</a:t>
            </a:r>
          </a:p>
          <a:p>
            <a:pPr marL="0" indent="0">
              <a:lnSpc>
                <a:spcPct val="100000"/>
              </a:lnSpc>
              <a:spcBef>
                <a:spcPts val="600"/>
              </a:spcBef>
              <a:buNone/>
            </a:pPr>
            <a:r>
              <a:rPr lang="nl-NL" sz="1400" dirty="0"/>
              <a:t>Daarnaast wordt in de AI-verordening nog een lijst producten genoemd die ook worden gezien als hoog-risico AI, maar waar vanuit de AI-verordening geen directe eisen voor gaan gelden. Het gaat om de producten die onder de volgende productwetgeving vallen:</a:t>
            </a:r>
          </a:p>
          <a:p>
            <a:pPr>
              <a:lnSpc>
                <a:spcPct val="100000"/>
              </a:lnSpc>
              <a:spcBef>
                <a:spcPts val="600"/>
              </a:spcBef>
            </a:pPr>
            <a:r>
              <a:rPr lang="nl-NL" sz="1400" dirty="0">
                <a:solidFill>
                  <a:srgbClr val="C00000"/>
                </a:solidFill>
              </a:rPr>
              <a:t>(Beveiliging van) burgerluchtvaart </a:t>
            </a:r>
            <a:r>
              <a:rPr lang="nl-NL" sz="1400" dirty="0"/>
              <a:t>(Verordening (EG) 300/2008 en Verordening (EU) 2018/1139)</a:t>
            </a:r>
          </a:p>
          <a:p>
            <a:pPr>
              <a:lnSpc>
                <a:spcPct val="100000"/>
              </a:lnSpc>
              <a:spcBef>
                <a:spcPts val="600"/>
              </a:spcBef>
            </a:pPr>
            <a:r>
              <a:rPr lang="nl-NL" sz="1400" dirty="0">
                <a:solidFill>
                  <a:srgbClr val="C00000"/>
                </a:solidFill>
              </a:rPr>
              <a:t>Twee- of driewielige voertuigen en vierwielers </a:t>
            </a:r>
            <a:r>
              <a:rPr lang="nl-NL" sz="1400" dirty="0"/>
              <a:t>(Verordening (EU) 168/2013)</a:t>
            </a:r>
          </a:p>
          <a:p>
            <a:pPr>
              <a:lnSpc>
                <a:spcPct val="100000"/>
              </a:lnSpc>
              <a:spcBef>
                <a:spcPts val="600"/>
              </a:spcBef>
            </a:pPr>
            <a:r>
              <a:rPr lang="nl-NL" sz="1400" dirty="0">
                <a:solidFill>
                  <a:srgbClr val="C00000"/>
                </a:solidFill>
              </a:rPr>
              <a:t>Landbouw- en bosbouwvoertuigen </a:t>
            </a:r>
            <a:r>
              <a:rPr lang="nl-NL" sz="1400" dirty="0"/>
              <a:t>(Verordening (EU) 167/2013)</a:t>
            </a:r>
          </a:p>
          <a:p>
            <a:pPr>
              <a:lnSpc>
                <a:spcPct val="100000"/>
              </a:lnSpc>
              <a:spcBef>
                <a:spcPts val="600"/>
              </a:spcBef>
            </a:pPr>
            <a:r>
              <a:rPr lang="nl-NL" sz="1400" dirty="0">
                <a:solidFill>
                  <a:srgbClr val="C00000"/>
                </a:solidFill>
              </a:rPr>
              <a:t>Uitrusting van zeeschepen </a:t>
            </a:r>
            <a:r>
              <a:rPr lang="nl-NL" sz="1400" dirty="0"/>
              <a:t>(Richtlijn 2014/90/EU)</a:t>
            </a:r>
          </a:p>
          <a:p>
            <a:pPr>
              <a:lnSpc>
                <a:spcPct val="100000"/>
              </a:lnSpc>
              <a:spcBef>
                <a:spcPts val="600"/>
              </a:spcBef>
            </a:pPr>
            <a:r>
              <a:rPr lang="nl-NL" sz="1400" dirty="0">
                <a:solidFill>
                  <a:srgbClr val="C00000"/>
                </a:solidFill>
              </a:rPr>
              <a:t>Interoperabiliteit van het spoorwegsystem in de EU </a:t>
            </a:r>
            <a:r>
              <a:rPr lang="nl-NL" sz="1400" dirty="0"/>
              <a:t>(Richtlijn (EU) 2016/797)</a:t>
            </a:r>
          </a:p>
          <a:p>
            <a:pPr>
              <a:lnSpc>
                <a:spcPct val="100000"/>
              </a:lnSpc>
              <a:spcBef>
                <a:spcPts val="600"/>
              </a:spcBef>
            </a:pPr>
            <a:r>
              <a:rPr lang="nl-NL" sz="1400" dirty="0">
                <a:solidFill>
                  <a:srgbClr val="C00000"/>
                </a:solidFill>
              </a:rPr>
              <a:t>Motorvoertuigen en aanhangwagens </a:t>
            </a:r>
            <a:r>
              <a:rPr lang="nl-NL" sz="1400" dirty="0"/>
              <a:t>(Verordening (EU) 2018/858 en Verordening (EU) 2019/2144)</a:t>
            </a:r>
          </a:p>
          <a:p>
            <a:pPr marL="0" indent="0">
              <a:lnSpc>
                <a:spcPct val="100000"/>
              </a:lnSpc>
              <a:spcBef>
                <a:spcPts val="600"/>
              </a:spcBef>
              <a:buNone/>
            </a:pPr>
            <a:endParaRPr lang="nl-NL" sz="1400" dirty="0"/>
          </a:p>
          <a:p>
            <a:pPr marL="0" indent="0">
              <a:lnSpc>
                <a:spcPct val="100000"/>
              </a:lnSpc>
              <a:spcBef>
                <a:spcPts val="600"/>
              </a:spcBef>
              <a:buNone/>
            </a:pPr>
            <a:endParaRPr lang="nl-NL" sz="1400" dirty="0"/>
          </a:p>
          <a:p>
            <a:pPr>
              <a:lnSpc>
                <a:spcPct val="100000"/>
              </a:lnSpc>
              <a:spcBef>
                <a:spcPts val="600"/>
              </a:spcBef>
            </a:pPr>
            <a:r>
              <a:rPr lang="nl-NL" sz="11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2"/>
              </a:rPr>
              <a:t>Gids AI-verordening</a:t>
            </a:r>
            <a:r>
              <a:rPr lang="nl-NL" sz="1100" dirty="0">
                <a:effectLst/>
                <a:latin typeface="Verdana" panose="020B0604030504040204" pitchFamily="34" charset="0"/>
                <a:ea typeface="Calibri" panose="020F0502020204030204" pitchFamily="34" charset="0"/>
                <a:cs typeface="Times New Roman" panose="02020603050405020304" pitchFamily="18" charset="0"/>
              </a:rPr>
              <a:t> versie 1.0, </a:t>
            </a:r>
            <a:r>
              <a:rPr lang="nl-NL" sz="1100" i="1" dirty="0">
                <a:effectLst/>
                <a:latin typeface="Verdana" panose="020B0604030504040204" pitchFamily="34" charset="0"/>
                <a:ea typeface="Calibri" panose="020F0502020204030204" pitchFamily="34" charset="0"/>
                <a:cs typeface="Times New Roman" panose="02020603050405020304" pitchFamily="18" charset="0"/>
              </a:rPr>
              <a:t>Ministerie van Economische Zaken</a:t>
            </a:r>
            <a:r>
              <a:rPr lang="nl-NL" sz="1100" dirty="0">
                <a:effectLst/>
                <a:latin typeface="Verdana" panose="020B0604030504040204" pitchFamily="34" charset="0"/>
                <a:ea typeface="Calibri" panose="020F0502020204030204" pitchFamily="34" charset="0"/>
                <a:cs typeface="Times New Roman" panose="02020603050405020304" pitchFamily="18" charset="0"/>
              </a:rPr>
              <a:t>, oktober 2024.</a:t>
            </a:r>
          </a:p>
        </p:txBody>
      </p:sp>
      <p:sp>
        <p:nvSpPr>
          <p:cNvPr id="4" name="Tijdelijke aanduiding voor dianummer 3">
            <a:extLst>
              <a:ext uri="{FF2B5EF4-FFF2-40B4-BE49-F238E27FC236}">
                <a16:creationId xmlns:a16="http://schemas.microsoft.com/office/drawing/2014/main" id="{6DF32A2A-7D56-8DDA-4C84-5B4637C935C8}"/>
              </a:ext>
            </a:extLst>
          </p:cNvPr>
          <p:cNvSpPr>
            <a:spLocks noGrp="1"/>
          </p:cNvSpPr>
          <p:nvPr>
            <p:ph type="sldNum" sz="quarter" idx="12"/>
          </p:nvPr>
        </p:nvSpPr>
        <p:spPr/>
        <p:txBody>
          <a:bodyPr/>
          <a:lstStyle/>
          <a:p>
            <a:fld id="{10A0A6AF-03C5-477E-939A-E28F7E7F05EA}" type="slidenum">
              <a:rPr lang="nl-NL" smtClean="0"/>
              <a:pPr/>
              <a:t>35</a:t>
            </a:fld>
            <a:endParaRPr lang="nl-NL" dirty="0"/>
          </a:p>
        </p:txBody>
      </p:sp>
      <p:sp>
        <p:nvSpPr>
          <p:cNvPr id="3" name="Tijdelijke aanduiding voor voettekst 4">
            <a:extLst>
              <a:ext uri="{FF2B5EF4-FFF2-40B4-BE49-F238E27FC236}">
                <a16:creationId xmlns:a16="http://schemas.microsoft.com/office/drawing/2014/main" id="{A20E835E-D89F-36B2-0A0C-CF7E06C514CF}"/>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954375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3F97D86-83E9-046E-4A42-1DC4E9FCB9E6}"/>
              </a:ext>
            </a:extLst>
          </p:cNvPr>
          <p:cNvSpPr>
            <a:spLocks noGrp="1"/>
          </p:cNvSpPr>
          <p:nvPr>
            <p:ph idx="1"/>
          </p:nvPr>
        </p:nvSpPr>
        <p:spPr>
          <a:xfrm>
            <a:off x="635000" y="2000560"/>
            <a:ext cx="10923588" cy="4220853"/>
          </a:xfrm>
        </p:spPr>
        <p:txBody>
          <a:bodyPr numCol="1">
            <a:normAutofit fontScale="85000" lnSpcReduction="20000"/>
          </a:bodyPr>
          <a:lstStyle/>
          <a:p>
            <a:pPr>
              <a:lnSpc>
                <a:spcPct val="120000"/>
              </a:lnSpc>
              <a:spcBef>
                <a:spcPts val="60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Een AI-systeem valt onder een van de toepassingsgebieden als de aanbieder het gebruik van het AI-systeem voor een </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toepassing binnen één van deze gebieden heeft bedoeld</a:t>
            </a:r>
            <a:r>
              <a:rPr lang="nl-NL" sz="1800" dirty="0">
                <a:effectLst/>
                <a:latin typeface="Verdana" panose="020B0604030504040204" pitchFamily="34" charset="0"/>
                <a:ea typeface="Calibri" panose="020F0502020204030204" pitchFamily="34" charset="0"/>
                <a:cs typeface="Times New Roman" panose="02020603050405020304" pitchFamily="18" charset="0"/>
              </a:rPr>
              <a:t>. </a:t>
            </a:r>
            <a:r>
              <a:rPr lang="nl-NL" sz="1800" i="1" dirty="0">
                <a:effectLst/>
                <a:latin typeface="Verdana" panose="020B0604030504040204" pitchFamily="34" charset="0"/>
                <a:ea typeface="Calibri" panose="020F0502020204030204" pitchFamily="34" charset="0"/>
                <a:cs typeface="Times New Roman" panose="02020603050405020304" pitchFamily="18" charset="0"/>
              </a:rPr>
              <a:t>Hoe weet je het doel van de aanbieder?</a:t>
            </a:r>
            <a:r>
              <a:rPr lang="nl-NL" sz="1800" dirty="0">
                <a:effectLst/>
                <a:latin typeface="Verdana" panose="020B0604030504040204" pitchFamily="34" charset="0"/>
                <a:ea typeface="Calibri" panose="020F0502020204030204" pitchFamily="34" charset="0"/>
                <a:cs typeface="Times New Roman" panose="02020603050405020304" pitchFamily="18" charset="0"/>
              </a:rPr>
              <a:t> Twee opties:</a:t>
            </a:r>
          </a:p>
          <a:p>
            <a:pPr lvl="1">
              <a:lnSpc>
                <a:spcPct val="120000"/>
              </a:lnSpc>
              <a:spcBef>
                <a:spcPts val="600"/>
              </a:spcBef>
            </a:pPr>
            <a:r>
              <a:rPr lang="nl-NL" sz="1400" dirty="0">
                <a:effectLst/>
                <a:latin typeface="Verdana" panose="020B0604030504040204" pitchFamily="34" charset="0"/>
                <a:ea typeface="Calibri" panose="020F0502020204030204" pitchFamily="34" charset="0"/>
                <a:cs typeface="Times New Roman" panose="02020603050405020304" pitchFamily="18" charset="0"/>
              </a:rPr>
              <a:t>De aanbieder moet het </a:t>
            </a:r>
            <a:r>
              <a:rPr lang="nl-NL" sz="14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doel expliciet opnemen in de documenten van het AI-systeem</a:t>
            </a:r>
            <a:r>
              <a:rPr lang="nl-NL" sz="1400" dirty="0">
                <a:effectLst/>
                <a:latin typeface="Verdana" panose="020B0604030504040204" pitchFamily="34" charset="0"/>
                <a:ea typeface="Calibri" panose="020F0502020204030204" pitchFamily="34" charset="0"/>
                <a:cs typeface="Times New Roman" panose="02020603050405020304" pitchFamily="18" charset="0"/>
              </a:rPr>
              <a:t>, waaronder de gebruiksinstructies, reclamematerialen en verdere technische documentatie. </a:t>
            </a:r>
          </a:p>
          <a:p>
            <a:pPr lvl="1">
              <a:lnSpc>
                <a:spcPct val="120000"/>
              </a:lnSpc>
              <a:spcBef>
                <a:spcPts val="600"/>
              </a:spcBef>
            </a:pPr>
            <a:r>
              <a:rPr lang="nl-NL" sz="1400" dirty="0">
                <a:effectLst/>
                <a:latin typeface="Verdana" panose="020B0604030504040204" pitchFamily="34" charset="0"/>
                <a:ea typeface="Calibri" panose="020F0502020204030204" pitchFamily="34" charset="0"/>
                <a:cs typeface="Times New Roman" panose="02020603050405020304" pitchFamily="18" charset="0"/>
              </a:rPr>
              <a:t>Het beoogde doel/gebruik kan ook worden </a:t>
            </a:r>
            <a:r>
              <a:rPr lang="nl-NL" sz="14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afgeleid uit het normale gebruik </a:t>
            </a:r>
            <a:r>
              <a:rPr lang="nl-NL" sz="1400" dirty="0">
                <a:effectLst/>
                <a:latin typeface="Verdana" panose="020B0604030504040204" pitchFamily="34" charset="0"/>
                <a:ea typeface="Calibri" panose="020F0502020204030204" pitchFamily="34" charset="0"/>
                <a:cs typeface="Times New Roman" panose="02020603050405020304" pitchFamily="18" charset="0"/>
              </a:rPr>
              <a:t>zoals bepaald door ontwerp en constructie van het product. </a:t>
            </a:r>
          </a:p>
          <a:p>
            <a:pPr>
              <a:lnSpc>
                <a:spcPct val="115000"/>
              </a:lnSpc>
              <a:spcAft>
                <a:spcPts val="800"/>
              </a:spcAft>
            </a:pPr>
            <a:r>
              <a:rPr lang="nl-NL" sz="1800" b="1"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Belangrijk</a:t>
            </a:r>
            <a:r>
              <a:rPr lang="nl-NL" sz="1800" dirty="0">
                <a:effectLst/>
                <a:latin typeface="Verdana" panose="020B0604030504040204" pitchFamily="34" charset="0"/>
                <a:ea typeface="Calibri" panose="020F0502020204030204" pitchFamily="34" charset="0"/>
                <a:cs typeface="Times New Roman" panose="02020603050405020304" pitchFamily="18" charset="0"/>
              </a:rPr>
              <a:t>: Er zijn acht hoog-risico toepassingsgebieden. Dit betekent niet dat alle AI-systemen die binnen dat, vaak abstract omschreven, toepassingsgebied vallen hoog-risico zijn. Per gebied worden een aantal </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specifieke toepassingen (a/b/c/d) </a:t>
            </a:r>
            <a:r>
              <a:rPr lang="nl-NL" sz="1800" dirty="0">
                <a:effectLst/>
                <a:latin typeface="Verdana" panose="020B0604030504040204" pitchFamily="34" charset="0"/>
                <a:ea typeface="Calibri" panose="020F0502020204030204" pitchFamily="34" charset="0"/>
                <a:cs typeface="Times New Roman" panose="02020603050405020304" pitchFamily="18" charset="0"/>
              </a:rPr>
              <a:t>genoemd. Als het bedoelde gebruik van het AI-systeem overeenkomt met deze toepassingen dan is er sprake van een hoog risico AI-systeem.</a:t>
            </a:r>
          </a:p>
          <a:p>
            <a:pPr>
              <a:lnSpc>
                <a:spcPct val="115000"/>
              </a:lnSpc>
              <a:spcAft>
                <a:spcPts val="800"/>
              </a:spcAft>
            </a:pPr>
            <a:r>
              <a:rPr lang="nl-NL" sz="1800" b="1"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Tip</a:t>
            </a:r>
            <a:r>
              <a:rPr lang="nl-NL" sz="1800" dirty="0">
                <a:effectLst/>
                <a:latin typeface="Verdana" panose="020B0604030504040204" pitchFamily="34" charset="0"/>
                <a:ea typeface="Calibri" panose="020F0502020204030204" pitchFamily="34" charset="0"/>
                <a:cs typeface="Times New Roman" panose="02020603050405020304" pitchFamily="18" charset="0"/>
              </a:rPr>
              <a:t>: Ga eerst na of het AI-systeem onder één van de acht gebieden valt, en kijk vervolgens of het AI-systeem één van de beschreven AI-systemen in die categorie is. Alleen in dat geval er sprake van een hoog-risico AI-systeem dat aan eisen moet gaan voldoen.</a:t>
            </a:r>
          </a:p>
          <a:p>
            <a:r>
              <a:rPr lang="nl-NL" sz="1300" u="sng" dirty="0">
                <a:solidFill>
                  <a:srgbClr val="0563C1"/>
                </a:solidFill>
                <a:effectLst/>
                <a:latin typeface="Verdana" panose="020B0604030504040204" pitchFamily="34" charset="0"/>
                <a:ea typeface="Calibri" panose="020F0502020204030204" pitchFamily="34" charset="0"/>
                <a:cs typeface="Times New Roman" panose="02020603050405020304" pitchFamily="18" charset="0"/>
                <a:hlinkClick r:id="rId2"/>
              </a:rPr>
              <a:t>Gids AI-verordening</a:t>
            </a:r>
            <a:r>
              <a:rPr lang="nl-NL" sz="1300" dirty="0">
                <a:effectLst/>
                <a:latin typeface="Verdana" panose="020B0604030504040204" pitchFamily="34" charset="0"/>
                <a:ea typeface="Calibri" panose="020F0502020204030204" pitchFamily="34" charset="0"/>
                <a:cs typeface="Times New Roman" panose="02020603050405020304" pitchFamily="18" charset="0"/>
              </a:rPr>
              <a:t> versie 1.0, </a:t>
            </a:r>
            <a:r>
              <a:rPr lang="nl-NL" sz="1300" i="1" dirty="0">
                <a:effectLst/>
                <a:latin typeface="Verdana" panose="020B0604030504040204" pitchFamily="34" charset="0"/>
                <a:ea typeface="Calibri" panose="020F0502020204030204" pitchFamily="34" charset="0"/>
                <a:cs typeface="Times New Roman" panose="02020603050405020304" pitchFamily="18" charset="0"/>
              </a:rPr>
              <a:t>Ministerie van Economische Zaken</a:t>
            </a:r>
            <a:r>
              <a:rPr lang="nl-NL" sz="1300" dirty="0">
                <a:effectLst/>
                <a:latin typeface="Verdana" panose="020B0604030504040204" pitchFamily="34" charset="0"/>
                <a:ea typeface="Calibri" panose="020F0502020204030204" pitchFamily="34" charset="0"/>
                <a:cs typeface="Times New Roman" panose="02020603050405020304" pitchFamily="18" charset="0"/>
              </a:rPr>
              <a:t>, oktober 2024.</a:t>
            </a:r>
          </a:p>
        </p:txBody>
      </p:sp>
      <p:sp>
        <p:nvSpPr>
          <p:cNvPr id="3" name="Titel 2">
            <a:extLst>
              <a:ext uri="{FF2B5EF4-FFF2-40B4-BE49-F238E27FC236}">
                <a16:creationId xmlns:a16="http://schemas.microsoft.com/office/drawing/2014/main" id="{63469128-7DE5-1B5F-0509-6734C3E1A7A3}"/>
              </a:ext>
            </a:extLst>
          </p:cNvPr>
          <p:cNvSpPr>
            <a:spLocks noGrp="1"/>
          </p:cNvSpPr>
          <p:nvPr>
            <p:ph type="title"/>
          </p:nvPr>
        </p:nvSpPr>
        <p:spPr/>
        <p:txBody>
          <a:bodyPr>
            <a:normAutofit/>
          </a:bodyPr>
          <a:lstStyle/>
          <a:p>
            <a:r>
              <a:rPr lang="nl-NL" dirty="0"/>
              <a:t>2. Hoog risico toepassingsgebieden</a:t>
            </a:r>
          </a:p>
        </p:txBody>
      </p:sp>
      <p:sp>
        <p:nvSpPr>
          <p:cNvPr id="4" name="Tijdelijke aanduiding voor dianummer 3">
            <a:extLst>
              <a:ext uri="{FF2B5EF4-FFF2-40B4-BE49-F238E27FC236}">
                <a16:creationId xmlns:a16="http://schemas.microsoft.com/office/drawing/2014/main" id="{322D42C5-276D-04DE-81B9-3FFF96EE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ijdelijke aanduiding voor voettekst 4">
            <a:extLst>
              <a:ext uri="{FF2B5EF4-FFF2-40B4-BE49-F238E27FC236}">
                <a16:creationId xmlns:a16="http://schemas.microsoft.com/office/drawing/2014/main" id="{3965C4D0-11C5-291A-5609-3D292D3CFC95}"/>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45741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3F97D86-83E9-046E-4A42-1DC4E9FCB9E6}"/>
              </a:ext>
            </a:extLst>
          </p:cNvPr>
          <p:cNvSpPr>
            <a:spLocks noGrp="1"/>
          </p:cNvSpPr>
          <p:nvPr>
            <p:ph idx="1"/>
          </p:nvPr>
        </p:nvSpPr>
        <p:spPr>
          <a:xfrm>
            <a:off x="635000" y="1837766"/>
            <a:ext cx="10923588" cy="4383648"/>
          </a:xfrm>
        </p:spPr>
        <p:txBody>
          <a:bodyPr numCol="1">
            <a:normAutofit fontScale="92500" lnSpcReduction="20000"/>
          </a:bodyPr>
          <a:lstStyle/>
          <a:p>
            <a:pPr marL="0" indent="0">
              <a:lnSpc>
                <a:spcPct val="115000"/>
              </a:lnSpc>
              <a:spcAft>
                <a:spcPts val="800"/>
              </a:spcAft>
              <a:buNone/>
            </a:pPr>
            <a:r>
              <a:rPr lang="nl-NL" sz="1800" dirty="0">
                <a:effectLst/>
                <a:latin typeface="Verdana" panose="020B0604030504040204" pitchFamily="34" charset="0"/>
                <a:ea typeface="Calibri" panose="020F0502020204030204" pitchFamily="34" charset="0"/>
                <a:cs typeface="Times New Roman" panose="02020603050405020304" pitchFamily="18" charset="0"/>
              </a:rPr>
              <a:t>Er zijn een aantal specifieke uitzonderingen waarbij AI-systemen die onder één van de toepassingsgebieden vallen tóch niet als hoog risico AI worden gezien. Dat is het geval wanneer het AI-systeem </a:t>
            </a: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geen significant risico op schade </a:t>
            </a:r>
            <a:r>
              <a:rPr lang="nl-NL" sz="1800" dirty="0">
                <a:effectLst/>
                <a:latin typeface="Verdana" panose="020B0604030504040204" pitchFamily="34" charset="0"/>
                <a:ea typeface="Calibri" panose="020F0502020204030204" pitchFamily="34" charset="0"/>
                <a:cs typeface="Times New Roman" panose="02020603050405020304" pitchFamily="18" charset="0"/>
              </a:rPr>
              <a:t>voor de gezondheid, veiligheid of de grondrechten van mensen inhoudt. Onder meer wanneer een AI-systeem geen wezenlijke invloed heeft op een besluit, omdat het systeem bedoeld is om:</a:t>
            </a:r>
          </a:p>
          <a:p>
            <a:pPr>
              <a:lnSpc>
                <a:spcPct val="115000"/>
              </a:lnSpc>
              <a:spcBef>
                <a:spcPts val="600"/>
              </a:spcBef>
              <a:spcAft>
                <a:spcPts val="6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Een beperkte procedurele taak uit te voeren;</a:t>
            </a:r>
          </a:p>
          <a:p>
            <a:pPr>
              <a:lnSpc>
                <a:spcPct val="115000"/>
              </a:lnSpc>
              <a:spcBef>
                <a:spcPts val="600"/>
              </a:spcBef>
              <a:spcAft>
                <a:spcPts val="6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Het resultaat van een eerder voltooide menselijke activiteit te verbeteren;</a:t>
            </a:r>
          </a:p>
          <a:p>
            <a:pPr>
              <a:lnSpc>
                <a:spcPct val="115000"/>
              </a:lnSpc>
              <a:spcBef>
                <a:spcPts val="600"/>
              </a:spcBef>
              <a:spcAft>
                <a:spcPts val="6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Om te controleren of menselijke besluiten afwijken van een eerder patroon zonder het besluit te vervangen of te beïnvloeden;</a:t>
            </a:r>
          </a:p>
          <a:p>
            <a:pPr>
              <a:lnSpc>
                <a:spcPct val="115000"/>
              </a:lnSpc>
              <a:spcBef>
                <a:spcPts val="600"/>
              </a:spcBef>
              <a:spcAft>
                <a:spcPts val="6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Een voorbereidende taak uit te voeren voor een beoordeling die relevant is voor een van de hoog-risico toepassingsgebieden.</a:t>
            </a:r>
          </a:p>
          <a:p>
            <a:pPr marL="0" indent="0">
              <a:lnSpc>
                <a:spcPct val="115000"/>
              </a:lnSpc>
              <a:spcAft>
                <a:spcPts val="800"/>
              </a:spcAft>
              <a:buNone/>
            </a:pP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Let wel</a:t>
            </a:r>
            <a:r>
              <a:rPr lang="nl-NL" sz="1800" dirty="0">
                <a:effectLst/>
                <a:latin typeface="Verdana" panose="020B0604030504040204" pitchFamily="34" charset="0"/>
                <a:ea typeface="Calibri" panose="020F0502020204030204" pitchFamily="34" charset="0"/>
                <a:cs typeface="Times New Roman" panose="02020603050405020304" pitchFamily="18" charset="0"/>
              </a:rPr>
              <a:t>, om aan de bovenstaande voorwaarden te voldoen mag er geen sprake zijn van een systeem dat mensen profileert. Dan is er namelijk altijd sprake van een hoog risico AI-systeem.</a:t>
            </a:r>
          </a:p>
        </p:txBody>
      </p:sp>
      <p:sp>
        <p:nvSpPr>
          <p:cNvPr id="3" name="Titel 2">
            <a:extLst>
              <a:ext uri="{FF2B5EF4-FFF2-40B4-BE49-F238E27FC236}">
                <a16:creationId xmlns:a16="http://schemas.microsoft.com/office/drawing/2014/main" id="{63469128-7DE5-1B5F-0509-6734C3E1A7A3}"/>
              </a:ext>
            </a:extLst>
          </p:cNvPr>
          <p:cNvSpPr>
            <a:spLocks noGrp="1"/>
          </p:cNvSpPr>
          <p:nvPr>
            <p:ph type="title"/>
          </p:nvPr>
        </p:nvSpPr>
        <p:spPr>
          <a:xfrm>
            <a:off x="635000" y="730438"/>
            <a:ext cx="10923588" cy="948047"/>
          </a:xfrm>
        </p:spPr>
        <p:txBody>
          <a:bodyPr>
            <a:normAutofit fontScale="90000"/>
          </a:bodyPr>
          <a:lstStyle/>
          <a:p>
            <a:r>
              <a:rPr lang="nl-NL" dirty="0"/>
              <a:t>Uitzonderingen op de hoog risico toepassingsgebieden</a:t>
            </a:r>
          </a:p>
        </p:txBody>
      </p:sp>
      <p:sp>
        <p:nvSpPr>
          <p:cNvPr id="4" name="Tijdelijke aanduiding voor dianummer 3">
            <a:extLst>
              <a:ext uri="{FF2B5EF4-FFF2-40B4-BE49-F238E27FC236}">
                <a16:creationId xmlns:a16="http://schemas.microsoft.com/office/drawing/2014/main" id="{322D42C5-276D-04DE-81B9-3FFF96EE07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ijdelijke aanduiding voor voettekst 4">
            <a:extLst>
              <a:ext uri="{FF2B5EF4-FFF2-40B4-BE49-F238E27FC236}">
                <a16:creationId xmlns:a16="http://schemas.microsoft.com/office/drawing/2014/main" id="{69235D93-6A56-0E8B-7E95-7E1AAAEC3003}"/>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780322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28F1C82-B7D8-AEC6-D8DD-2ACFDAF2C096}"/>
              </a:ext>
            </a:extLst>
          </p:cNvPr>
          <p:cNvSpPr>
            <a:spLocks noGrp="1"/>
          </p:cNvSpPr>
          <p:nvPr>
            <p:ph idx="1"/>
          </p:nvPr>
        </p:nvSpPr>
        <p:spPr>
          <a:xfrm>
            <a:off x="466164" y="2913529"/>
            <a:ext cx="5629836" cy="3307884"/>
          </a:xfrm>
        </p:spPr>
        <p:txBody>
          <a:bodyPr numCol="1">
            <a:normAutofit/>
          </a:bodyPr>
          <a:lstStyle/>
          <a:p>
            <a:pPr marL="457200" indent="-457200">
              <a:buSzPct val="100000"/>
              <a:buFont typeface="+mj-lt"/>
              <a:buAutoNum type="alphaLcParenR"/>
            </a:pPr>
            <a:r>
              <a:rPr lang="nl-NL" sz="1400" i="1" dirty="0"/>
              <a:t>Systemen voor </a:t>
            </a:r>
            <a:r>
              <a:rPr lang="nl-NL" sz="1400" i="1" dirty="0">
                <a:solidFill>
                  <a:srgbClr val="C00000"/>
                </a:solidFill>
              </a:rPr>
              <a:t>biometrische identificatie op afstand.</a:t>
            </a:r>
          </a:p>
          <a:p>
            <a:r>
              <a:rPr lang="nl-NL" sz="1400" dirty="0"/>
              <a:t>Dit is een AI-systeem dat is bedoeld voor het identificeren van natuurlijke personen, zonder dat zij daar actief bij betrokken zijn en doorgaans van een afstand, door middel van vergelijking van de </a:t>
            </a:r>
            <a:r>
              <a:rPr lang="nl-NL" sz="1400" dirty="0">
                <a:hlinkClick r:id="rId2"/>
              </a:rPr>
              <a:t>biometrische gegevens </a:t>
            </a:r>
            <a:r>
              <a:rPr lang="nl-NL" sz="1400" dirty="0"/>
              <a:t>van een persoon met de biometrische gegevens die zijn opgenomen in een referentiedatabank.</a:t>
            </a:r>
          </a:p>
          <a:p>
            <a:r>
              <a:rPr lang="nl-NL" sz="1400" b="1" dirty="0"/>
              <a:t>Uitzondering</a:t>
            </a:r>
            <a:r>
              <a:rPr lang="nl-NL" sz="1400" dirty="0"/>
              <a:t> (dus geen hoog risico): een systeem met als enig doel om te bevestigen dat een persoon is wie hij beweert te zijn. Dit heet </a:t>
            </a:r>
            <a:r>
              <a:rPr lang="nl-NL" sz="1400" dirty="0">
                <a:solidFill>
                  <a:srgbClr val="C00000"/>
                </a:solidFill>
              </a:rPr>
              <a:t>biometrische verificatie</a:t>
            </a:r>
            <a:r>
              <a:rPr lang="nl-NL" sz="1400" dirty="0"/>
              <a:t>; dit is geautomatiseerde één-op-</a:t>
            </a:r>
            <a:r>
              <a:rPr lang="nl-NL" sz="1400" dirty="0" err="1"/>
              <a:t>éénverificatie</a:t>
            </a:r>
            <a:r>
              <a:rPr lang="nl-NL" sz="1400" dirty="0"/>
              <a:t>, met inbegrip van de authenticatie, van de identiteit van natuurlijke personen door hun biometrische gegevens te vergelijken met eerder verstrekte biometrische gegevens;</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fld id="{10A0A6AF-03C5-477E-939A-E28F7E7F05EA}" type="slidenum">
              <a:rPr lang="nl-NL" smtClean="0"/>
              <a:pPr/>
              <a:t>38</a:t>
            </a:fld>
            <a:endParaRPr lang="nl-NL" dirty="0"/>
          </a:p>
        </p:txBody>
      </p:sp>
      <p:sp>
        <p:nvSpPr>
          <p:cNvPr id="6" name="Tekstvak 5">
            <a:extLst>
              <a:ext uri="{FF2B5EF4-FFF2-40B4-BE49-F238E27FC236}">
                <a16:creationId xmlns:a16="http://schemas.microsoft.com/office/drawing/2014/main" id="{F2E91E00-FD66-5CB0-4749-E9E3B78F22CA}"/>
              </a:ext>
            </a:extLst>
          </p:cNvPr>
          <p:cNvSpPr txBox="1"/>
          <p:nvPr/>
        </p:nvSpPr>
        <p:spPr>
          <a:xfrm>
            <a:off x="466165" y="1225165"/>
            <a:ext cx="5629836" cy="1569660"/>
          </a:xfrm>
          <a:prstGeom prst="rect">
            <a:avLst/>
          </a:prstGeom>
          <a:solidFill>
            <a:schemeClr val="bg1"/>
          </a:solidFill>
          <a:ln w="19050">
            <a:solidFill>
              <a:srgbClr val="D52A1C"/>
            </a:solidFill>
          </a:ln>
        </p:spPr>
        <p:txBody>
          <a:bodyPr wrap="square" rtlCol="0">
            <a:spAutoFit/>
          </a:bodyPr>
          <a:lstStyle/>
          <a:p>
            <a:r>
              <a:rPr lang="nl-NL" sz="1200" dirty="0"/>
              <a:t>Aangezien biometrische gegevens een bijzondere categorie persoonsgegevens vormen, is het passend verschillende gevallen van kritiek gebruik van biometrische systemen te classificeren als gebruik met een hoog risico. Technische onnauwkeurigheden van deze AI-systemen kunnen tot vertekende resultaten en discriminerende effecten leiden. Het risico op dergelijke vertekende resultaten en discriminerende effecten is met name relevant wanneer zij betrekking hebben op leeftijd, etniciteit, ras, geslacht of handicap.</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endParaRPr lang="nl-NL" dirty="0"/>
          </a:p>
        </p:txBody>
      </p:sp>
      <p:sp>
        <p:nvSpPr>
          <p:cNvPr id="10" name="Tijdelijke aanduiding voor inhoud 1">
            <a:extLst>
              <a:ext uri="{FF2B5EF4-FFF2-40B4-BE49-F238E27FC236}">
                <a16:creationId xmlns:a16="http://schemas.microsoft.com/office/drawing/2014/main" id="{70259A24-D48A-DEF2-EB43-D8C6F6D96EC0}"/>
              </a:ext>
            </a:extLst>
          </p:cNvPr>
          <p:cNvSpPr txBox="1">
            <a:spLocks/>
          </p:cNvSpPr>
          <p:nvPr/>
        </p:nvSpPr>
        <p:spPr>
          <a:xfrm>
            <a:off x="6264835" y="1225165"/>
            <a:ext cx="5629836" cy="4548106"/>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457200" indent="-457200">
              <a:buSzPct val="100000"/>
              <a:buFont typeface="+mj-lt"/>
              <a:buAutoNum type="alphaLcParenR" startAt="2"/>
            </a:pPr>
            <a:r>
              <a:rPr lang="nl-NL" sz="1400" i="1" dirty="0"/>
              <a:t>Systemen voor </a:t>
            </a:r>
            <a:r>
              <a:rPr lang="nl-NL" sz="1400" i="1" dirty="0">
                <a:solidFill>
                  <a:srgbClr val="C00000"/>
                </a:solidFill>
              </a:rPr>
              <a:t>biometrische categorisering </a:t>
            </a:r>
            <a:r>
              <a:rPr lang="nl-NL" sz="1400" i="1" dirty="0"/>
              <a:t>op basis van gevoelige eigenschappen of kenmerken.</a:t>
            </a:r>
          </a:p>
          <a:p>
            <a:r>
              <a:rPr lang="nl-NL" sz="1400" dirty="0"/>
              <a:t>Dit is een AI-systeem dat is bedoeld voor het indelen van natuurlijke personen in specifieke categorieën op basis van hun biometrische gegevens.</a:t>
            </a:r>
          </a:p>
          <a:p>
            <a:r>
              <a:rPr lang="nl-NL" sz="1400" dirty="0"/>
              <a:t>Gevoelige eigenschappen of kenmerken: </a:t>
            </a:r>
            <a:r>
              <a:rPr lang="nl-NL" sz="1400" dirty="0">
                <a:hlinkClick r:id="rId3"/>
              </a:rPr>
              <a:t>bijzondere persoonsgegevens</a:t>
            </a:r>
            <a:r>
              <a:rPr lang="nl-NL" sz="1400" dirty="0"/>
              <a:t>. </a:t>
            </a:r>
          </a:p>
          <a:p>
            <a:r>
              <a:rPr lang="nl-NL" sz="1400" b="1" dirty="0"/>
              <a:t>Uitzondering</a:t>
            </a:r>
            <a:r>
              <a:rPr lang="nl-NL" sz="1400" dirty="0"/>
              <a:t> (dus geen hoog risico): het AI-systeem vormt een aanvulling op een andere commerciële dienst én het is om objectieve technische redenen strikt noodzakelijk.</a:t>
            </a:r>
          </a:p>
          <a:p>
            <a:pPr marL="457200" indent="-457200">
              <a:buSzPct val="100000"/>
              <a:buFont typeface="+mj-lt"/>
              <a:buAutoNum type="alphaLcParenR" startAt="3"/>
            </a:pPr>
            <a:r>
              <a:rPr lang="nl-NL" sz="1400" i="1" dirty="0"/>
              <a:t>Systemen voor </a:t>
            </a:r>
            <a:r>
              <a:rPr lang="nl-NL" sz="1400" i="1" dirty="0">
                <a:solidFill>
                  <a:srgbClr val="C00000"/>
                </a:solidFill>
              </a:rPr>
              <a:t>emotieherkenning</a:t>
            </a:r>
            <a:r>
              <a:rPr lang="nl-NL" sz="1400" i="1" dirty="0"/>
              <a:t>.</a:t>
            </a:r>
          </a:p>
          <a:p>
            <a:r>
              <a:rPr lang="nl-NL" sz="1400" dirty="0"/>
              <a:t>Dit is een AI-systeem dat is bedoeld voor het vaststellen of afleiden van de emoties of intenties van natuurlijke personen op basis van hun biometrische gegevens.</a:t>
            </a:r>
          </a:p>
          <a:p>
            <a:r>
              <a:rPr lang="nl-NL" sz="1400" dirty="0"/>
              <a:t>Als deze systemen worden ingezet op de werkvloer of in het onderwijs, dan vallen ze zelfs onder verboden AI-praktijken.</a:t>
            </a:r>
          </a:p>
        </p:txBody>
      </p:sp>
      <p:sp>
        <p:nvSpPr>
          <p:cNvPr id="11" name="Tekstvak 10">
            <a:extLst>
              <a:ext uri="{FF2B5EF4-FFF2-40B4-BE49-F238E27FC236}">
                <a16:creationId xmlns:a16="http://schemas.microsoft.com/office/drawing/2014/main" id="{3C27A1DE-66B5-59F9-A1E7-7C35ECFA9354}"/>
              </a:ext>
            </a:extLst>
          </p:cNvPr>
          <p:cNvSpPr txBox="1"/>
          <p:nvPr/>
        </p:nvSpPr>
        <p:spPr>
          <a:xfrm>
            <a:off x="6722034" y="263886"/>
            <a:ext cx="5172637" cy="400110"/>
          </a:xfrm>
          <a:prstGeom prst="rect">
            <a:avLst/>
          </a:prstGeom>
          <a:noFill/>
        </p:spPr>
        <p:txBody>
          <a:bodyPr wrap="square" rtlCol="0">
            <a:spAutoFit/>
          </a:bodyPr>
          <a:lstStyle/>
          <a:p>
            <a:r>
              <a:rPr lang="nl-NL" sz="1000" b="1" i="1" dirty="0">
                <a:solidFill>
                  <a:srgbClr val="C00000"/>
                </a:solidFill>
              </a:rPr>
              <a:t>*</a:t>
            </a:r>
            <a:r>
              <a:rPr lang="nl-NL" sz="1000" i="1" dirty="0"/>
              <a:t> Voor zover het gebruik ervan is toegestaan op grond van het toepasselijke Unierecht of nationale recht. </a:t>
            </a:r>
          </a:p>
        </p:txBody>
      </p:sp>
      <p:sp>
        <p:nvSpPr>
          <p:cNvPr id="15" name="Titel 2">
            <a:extLst>
              <a:ext uri="{FF2B5EF4-FFF2-40B4-BE49-F238E27FC236}">
                <a16:creationId xmlns:a16="http://schemas.microsoft.com/office/drawing/2014/main" id="{EBC0916B-B048-BC55-B40D-968E1BEA3B25}"/>
              </a:ext>
            </a:extLst>
          </p:cNvPr>
          <p:cNvSpPr txBox="1">
            <a:spLocks/>
          </p:cNvSpPr>
          <p:nvPr/>
        </p:nvSpPr>
        <p:spPr>
          <a:xfrm>
            <a:off x="544558" y="581466"/>
            <a:ext cx="10923588" cy="94804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a:lstStyle>
          <a:p>
            <a:r>
              <a:rPr lang="nl-NL" dirty="0"/>
              <a:t>1. Biometrie*</a:t>
            </a:r>
          </a:p>
        </p:txBody>
      </p:sp>
      <p:sp>
        <p:nvSpPr>
          <p:cNvPr id="3" name="Tijdelijke aanduiding voor voettekst 4">
            <a:extLst>
              <a:ext uri="{FF2B5EF4-FFF2-40B4-BE49-F238E27FC236}">
                <a16:creationId xmlns:a16="http://schemas.microsoft.com/office/drawing/2014/main" id="{0F2A8C91-A467-A490-550E-041BA319ABCB}"/>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979560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28F1C82-B7D8-AEC6-D8DD-2ACFDAF2C096}"/>
              </a:ext>
            </a:extLst>
          </p:cNvPr>
          <p:cNvSpPr>
            <a:spLocks noGrp="1"/>
          </p:cNvSpPr>
          <p:nvPr>
            <p:ph idx="1"/>
          </p:nvPr>
        </p:nvSpPr>
        <p:spPr>
          <a:xfrm>
            <a:off x="712694" y="2407306"/>
            <a:ext cx="10425953" cy="3567951"/>
          </a:xfrm>
        </p:spPr>
        <p:txBody>
          <a:bodyPr numCol="1">
            <a:normAutofit/>
          </a:bodyPr>
          <a:lstStyle/>
          <a:p>
            <a:pPr marL="0" indent="0">
              <a:buNone/>
            </a:pPr>
            <a:r>
              <a:rPr lang="nl-NL" sz="1400" dirty="0"/>
              <a:t>Systemen als </a:t>
            </a:r>
            <a:r>
              <a:rPr lang="nl-NL" sz="1400" dirty="0">
                <a:solidFill>
                  <a:srgbClr val="C00000"/>
                </a:solidFill>
              </a:rPr>
              <a:t>veiligheidscomponent</a:t>
            </a:r>
            <a:r>
              <a:rPr lang="nl-NL" sz="1400" dirty="0"/>
              <a:t> voor beheer en exploitatie van </a:t>
            </a:r>
            <a:r>
              <a:rPr lang="nl-NL" sz="1400" dirty="0">
                <a:solidFill>
                  <a:srgbClr val="C00000"/>
                </a:solidFill>
              </a:rPr>
              <a:t>kritieke digitale infrastructuur</a:t>
            </a:r>
            <a:r>
              <a:rPr lang="nl-NL" sz="1400" dirty="0"/>
              <a:t>, voor wegverkeer of voor levering van water, gas, verwarming en elektriciteit.</a:t>
            </a:r>
          </a:p>
          <a:p>
            <a:r>
              <a:rPr lang="nl-NL" sz="1400" b="1" dirty="0"/>
              <a:t>Veiligheidscomponenten</a:t>
            </a:r>
            <a:r>
              <a:rPr lang="nl-NL" sz="1400" dirty="0"/>
              <a:t> van </a:t>
            </a:r>
            <a:r>
              <a:rPr lang="nl-NL" sz="1400" dirty="0">
                <a:hlinkClick r:id="rId2"/>
              </a:rPr>
              <a:t>kritieke infrastructuur</a:t>
            </a:r>
            <a:r>
              <a:rPr lang="nl-NL" sz="1400" dirty="0"/>
              <a:t>, waaronder kritieke digitale infrastructuur, zijn systemen die worden gebruikt om de fysieke integriteit van kritieke infrastructuur of de gezondheid en veiligheid van personen en eigendommen rechtstreeks te beschermen, maar die niet noodzakelijk zijn voor de werking van het systeem. </a:t>
            </a:r>
          </a:p>
          <a:p>
            <a:r>
              <a:rPr lang="nl-NL" sz="1400" dirty="0"/>
              <a:t>Het falen of gebrekkig functioneren van dergelijke componenten kan direct leiden tot risico’s voor de </a:t>
            </a:r>
            <a:r>
              <a:rPr lang="nl-NL" sz="1400" dirty="0">
                <a:solidFill>
                  <a:srgbClr val="C00000"/>
                </a:solidFill>
              </a:rPr>
              <a:t>fysieke</a:t>
            </a:r>
            <a:r>
              <a:rPr lang="nl-NL" sz="1400" dirty="0"/>
              <a:t> integriteit van kritieke infrastructuur en bijgevolg tot risico’s voor de gezondheid en veiligheid van personen en eigendommen</a:t>
            </a:r>
          </a:p>
          <a:p>
            <a:r>
              <a:rPr lang="nl-NL" sz="1400" b="1" dirty="0"/>
              <a:t>Uitzondering</a:t>
            </a:r>
            <a:r>
              <a:rPr lang="nl-NL" sz="1400" dirty="0"/>
              <a:t>: componenten die </a:t>
            </a:r>
            <a:r>
              <a:rPr lang="nl-NL" sz="1400" dirty="0">
                <a:solidFill>
                  <a:srgbClr val="C00000"/>
                </a:solidFill>
              </a:rPr>
              <a:t>uitsluitend voor cyberbeveiligingsdoeleinden </a:t>
            </a:r>
            <a:r>
              <a:rPr lang="nl-NL" sz="1400" dirty="0"/>
              <a:t>zijn bestemd, mogen niet als veiligheidscomponenten worden aangemerkt.</a:t>
            </a:r>
          </a:p>
          <a:p>
            <a:r>
              <a:rPr lang="nl-NL" sz="1400" b="1" dirty="0"/>
              <a:t>Kritieke digitale infrastructuur </a:t>
            </a:r>
            <a:r>
              <a:rPr lang="nl-NL" sz="1400" dirty="0"/>
              <a:t>omvat onder meer internet exchange points, NDS-systemen en -registers, bepaalde </a:t>
            </a:r>
            <a:r>
              <a:rPr lang="nl-NL" sz="1400" dirty="0" err="1"/>
              <a:t>cloud</a:t>
            </a:r>
            <a:r>
              <a:rPr lang="nl-NL" sz="1400" dirty="0"/>
              <a:t> computingdiensten en content delivery netwerken. Het heeft alleen betrekking op fysieke veiligheid, dus niet op cyberveiligheid.</a:t>
            </a:r>
          </a:p>
        </p:txBody>
      </p:sp>
      <p:sp>
        <p:nvSpPr>
          <p:cNvPr id="3" name="Titel 2">
            <a:extLst>
              <a:ext uri="{FF2B5EF4-FFF2-40B4-BE49-F238E27FC236}">
                <a16:creationId xmlns:a16="http://schemas.microsoft.com/office/drawing/2014/main" id="{6B70694F-E628-CB33-AEDA-3318FCCFD1B2}"/>
              </a:ext>
            </a:extLst>
          </p:cNvPr>
          <p:cNvSpPr>
            <a:spLocks noGrp="1"/>
          </p:cNvSpPr>
          <p:nvPr>
            <p:ph type="title"/>
          </p:nvPr>
        </p:nvSpPr>
        <p:spPr>
          <a:xfrm>
            <a:off x="603530" y="665627"/>
            <a:ext cx="10923588" cy="948047"/>
          </a:xfrm>
        </p:spPr>
        <p:txBody>
          <a:bodyPr/>
          <a:lstStyle/>
          <a:p>
            <a:r>
              <a:rPr lang="nl-NL" dirty="0"/>
              <a:t>2. Kritieke infrastructuur</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664882" y="1385807"/>
            <a:ext cx="10521576" cy="830997"/>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0000"/>
                </a:solidFill>
                <a:effectLst/>
                <a:uLnTx/>
                <a:uFillTx/>
                <a:latin typeface="Verdana"/>
                <a:ea typeface="+mn-ea"/>
                <a:cs typeface="+mn-cs"/>
              </a:rPr>
              <a:t>Met betrekking tot het beheer en de exploitatie van kritieke infrastructuur is het passend om deze categorie AI-systemen te classificeren als systemen met een hoog risico, aangezien het falen of gebrekkig functioneren hiervan een grootschalig risico kan opleveren voor het leven en de gezondheid van personen en kan leiden tot aanzienlijke verstoringen van de normale beoefening van sociale en economische activiteiten.</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8" name="Tijdelijke aanduiding voor voettekst 4">
            <a:extLst>
              <a:ext uri="{FF2B5EF4-FFF2-40B4-BE49-F238E27FC236}">
                <a16:creationId xmlns:a16="http://schemas.microsoft.com/office/drawing/2014/main" id="{FE437F65-C319-A6E1-14C7-234B2A9F4A9D}"/>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6538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64FBDBD9-15B4-F3F1-DB52-496C473B7623}"/>
              </a:ext>
            </a:extLst>
          </p:cNvPr>
          <p:cNvSpPr>
            <a:spLocks noGrp="1"/>
          </p:cNvSpPr>
          <p:nvPr>
            <p:ph type="title"/>
          </p:nvPr>
        </p:nvSpPr>
        <p:spPr/>
        <p:txBody>
          <a:bodyPr/>
          <a:lstStyle/>
          <a:p>
            <a:r>
              <a:rPr lang="nl-NL" dirty="0"/>
              <a:t>Inventarisatie van Algoritmen (etc.)</a:t>
            </a:r>
          </a:p>
        </p:txBody>
      </p:sp>
      <p:sp>
        <p:nvSpPr>
          <p:cNvPr id="11" name="Tijdelijke aanduiding voor tekst 10">
            <a:extLst>
              <a:ext uri="{FF2B5EF4-FFF2-40B4-BE49-F238E27FC236}">
                <a16:creationId xmlns:a16="http://schemas.microsoft.com/office/drawing/2014/main" id="{64050849-B069-F005-BA1C-E20B5FD0839A}"/>
              </a:ext>
            </a:extLst>
          </p:cNvPr>
          <p:cNvSpPr>
            <a:spLocks noGrp="1"/>
          </p:cNvSpPr>
          <p:nvPr>
            <p:ph type="body" idx="1"/>
          </p:nvPr>
        </p:nvSpPr>
        <p:spPr/>
        <p:txBody>
          <a:bodyPr/>
          <a:lstStyle/>
          <a:p>
            <a:r>
              <a:rPr lang="nl-NL" dirty="0"/>
              <a:t>Registratiemethode</a:t>
            </a:r>
          </a:p>
          <a:p>
            <a:r>
              <a:rPr lang="nl-NL" dirty="0"/>
              <a:t>Bestaande inventarisaties</a:t>
            </a:r>
          </a:p>
          <a:p>
            <a:r>
              <a:rPr lang="nl-NL" dirty="0"/>
              <a:t>Aanvullen inventarisaties</a:t>
            </a:r>
          </a:p>
        </p:txBody>
      </p:sp>
      <p:sp>
        <p:nvSpPr>
          <p:cNvPr id="14" name="Tijdelijke aanduiding voor tekst 13">
            <a:extLst>
              <a:ext uri="{FF2B5EF4-FFF2-40B4-BE49-F238E27FC236}">
                <a16:creationId xmlns:a16="http://schemas.microsoft.com/office/drawing/2014/main" id="{39811BDF-6329-D80D-61E6-F7FA7870A54A}"/>
              </a:ext>
            </a:extLst>
          </p:cNvPr>
          <p:cNvSpPr>
            <a:spLocks noGrp="1"/>
          </p:cNvSpPr>
          <p:nvPr>
            <p:ph type="body" sz="quarter" idx="13"/>
          </p:nvPr>
        </p:nvSpPr>
        <p:spPr/>
        <p:txBody>
          <a:bodyPr/>
          <a:lstStyle/>
          <a:p>
            <a:r>
              <a:rPr lang="nl-NL" dirty="0"/>
              <a:t>1</a:t>
            </a:r>
          </a:p>
        </p:txBody>
      </p:sp>
      <p:sp>
        <p:nvSpPr>
          <p:cNvPr id="7" name="Tijdelijke aanduiding voor dianummer 6">
            <a:extLst>
              <a:ext uri="{FF2B5EF4-FFF2-40B4-BE49-F238E27FC236}">
                <a16:creationId xmlns:a16="http://schemas.microsoft.com/office/drawing/2014/main" id="{02735155-7888-D7A3-624E-3279C0A2C031}"/>
              </a:ext>
            </a:extLst>
          </p:cNvPr>
          <p:cNvSpPr>
            <a:spLocks noGrp="1"/>
          </p:cNvSpPr>
          <p:nvPr>
            <p:ph type="sldNum" sz="quarter" idx="16"/>
          </p:nvPr>
        </p:nvSpPr>
        <p:spPr/>
        <p:txBody>
          <a:bodyPr/>
          <a:lstStyle/>
          <a:p>
            <a:fld id="{10A0A6AF-03C5-477E-939A-E28F7E7F05EA}" type="slidenum">
              <a:rPr lang="nl-NL" smtClean="0"/>
              <a:pPr/>
              <a:t>4</a:t>
            </a:fld>
            <a:endParaRPr lang="nl-NL" dirty="0"/>
          </a:p>
        </p:txBody>
      </p:sp>
      <p:sp>
        <p:nvSpPr>
          <p:cNvPr id="8" name="Tijdelijke aanduiding voor voettekst 7">
            <a:extLst>
              <a:ext uri="{FF2B5EF4-FFF2-40B4-BE49-F238E27FC236}">
                <a16:creationId xmlns:a16="http://schemas.microsoft.com/office/drawing/2014/main" id="{24F4C34E-5EBE-F193-B183-4E3A3B08C267}"/>
              </a:ext>
            </a:extLst>
          </p:cNvPr>
          <p:cNvSpPr>
            <a:spLocks noGrp="1"/>
          </p:cNvSpPr>
          <p:nvPr>
            <p:ph type="ftr" sz="quarter" idx="3"/>
          </p:nvPr>
        </p:nvSpPr>
        <p:spPr/>
        <p:txBody>
          <a:bodyPr/>
          <a:lstStyle/>
          <a:p>
            <a:fld id="{ADCA06F1-BCC8-460B-97C9-DC7CFF7F4338}"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pic>
        <p:nvPicPr>
          <p:cNvPr id="3" name="Afbeelding 2" descr="Tandwielen van een machine">
            <a:extLst>
              <a:ext uri="{FF2B5EF4-FFF2-40B4-BE49-F238E27FC236}">
                <a16:creationId xmlns:a16="http://schemas.microsoft.com/office/drawing/2014/main" id="{C45BA06D-B8F3-4875-B076-C25099B40A28}"/>
              </a:ext>
            </a:extLst>
          </p:cNvPr>
          <p:cNvPicPr>
            <a:picLocks noChangeAspect="1"/>
          </p:cNvPicPr>
          <p:nvPr/>
        </p:nvPicPr>
        <p:blipFill rotWithShape="1">
          <a:blip r:embed="rId2">
            <a:extLst>
              <a:ext uri="{28A0092B-C50C-407E-A947-70E740481C1C}">
                <a14:useLocalDpi xmlns:a14="http://schemas.microsoft.com/office/drawing/2010/main" val="0"/>
              </a:ext>
            </a:extLst>
          </a:blip>
          <a:srcRect r="49964"/>
          <a:stretch/>
        </p:blipFill>
        <p:spPr>
          <a:xfrm flipH="1">
            <a:off x="6096000" y="-1587"/>
            <a:ext cx="6104848" cy="6858000"/>
          </a:xfrm>
          <a:prstGeom prst="rect">
            <a:avLst/>
          </a:prstGeom>
        </p:spPr>
      </p:pic>
      <p:pic>
        <p:nvPicPr>
          <p:cNvPr id="6" name="Afbeelding 5" descr="RO_vervolgpagina_Logo_2_RGB_pos__aangepast.png">
            <a:extLst>
              <a:ext uri="{FF2B5EF4-FFF2-40B4-BE49-F238E27FC236}">
                <a16:creationId xmlns:a16="http://schemas.microsoft.com/office/drawing/2014/main" id="{663C1661-BBA1-E343-DD16-3FA398F639DC}"/>
              </a:ext>
            </a:extLst>
          </p:cNvPr>
          <p:cNvPicPr>
            <a:picLocks noChangeAspect="1"/>
          </p:cNvPicPr>
          <p:nvPr/>
        </p:nvPicPr>
        <p:blipFill>
          <a:blip r:embed="rId3" cstate="print"/>
          <a:stretch>
            <a:fillRect/>
          </a:stretch>
        </p:blipFill>
        <p:spPr>
          <a:xfrm>
            <a:off x="0" y="0"/>
            <a:ext cx="12192000" cy="1057656"/>
          </a:xfrm>
          <a:prstGeom prst="rect">
            <a:avLst/>
          </a:prstGeom>
        </p:spPr>
      </p:pic>
    </p:spTree>
    <p:extLst>
      <p:ext uri="{BB962C8B-B14F-4D97-AF65-F5344CB8AC3E}">
        <p14:creationId xmlns:p14="http://schemas.microsoft.com/office/powerpoint/2010/main" val="103791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28F1C82-B7D8-AEC6-D8DD-2ACFDAF2C096}"/>
              </a:ext>
            </a:extLst>
          </p:cNvPr>
          <p:cNvSpPr>
            <a:spLocks noGrp="1"/>
          </p:cNvSpPr>
          <p:nvPr>
            <p:ph idx="1"/>
          </p:nvPr>
        </p:nvSpPr>
        <p:spPr>
          <a:xfrm>
            <a:off x="730625" y="3026123"/>
            <a:ext cx="10425953" cy="2866660"/>
          </a:xfrm>
        </p:spPr>
        <p:txBody>
          <a:bodyPr numCol="1">
            <a:normAutofit/>
          </a:bodyPr>
          <a:lstStyle/>
          <a:p>
            <a:pPr marL="342900" indent="-342900">
              <a:buSzPct val="100000"/>
              <a:buFont typeface="+mj-lt"/>
              <a:buAutoNum type="alphaLcParenR"/>
            </a:pPr>
            <a:r>
              <a:rPr lang="nl-NL" sz="1400" dirty="0"/>
              <a:t>Systemen voor </a:t>
            </a:r>
            <a:r>
              <a:rPr lang="nl-NL" sz="1400" dirty="0">
                <a:solidFill>
                  <a:srgbClr val="C00000"/>
                </a:solidFill>
              </a:rPr>
              <a:t>toegang/toelating tot of toewijzing van onderwijs</a:t>
            </a:r>
            <a:r>
              <a:rPr lang="nl-NL" sz="1400" dirty="0"/>
              <a:t>.</a:t>
            </a:r>
          </a:p>
          <a:p>
            <a:pPr lvl="1"/>
            <a:r>
              <a:rPr lang="nl-NL" sz="1000" dirty="0"/>
              <a:t>Dit is de breedste categorie van de vier. </a:t>
            </a:r>
          </a:p>
          <a:p>
            <a:pPr marL="342900" indent="-342900">
              <a:buSzPct val="100000"/>
              <a:buFont typeface="+mj-lt"/>
              <a:buAutoNum type="alphaLcParenR" startAt="2"/>
            </a:pPr>
            <a:r>
              <a:rPr lang="nl-NL" sz="1400" dirty="0"/>
              <a:t>Systemen voor het </a:t>
            </a:r>
            <a:r>
              <a:rPr lang="nl-NL" sz="1400" dirty="0">
                <a:solidFill>
                  <a:srgbClr val="C00000"/>
                </a:solidFill>
              </a:rPr>
              <a:t>evalueren van leerresultaten</a:t>
            </a:r>
            <a:r>
              <a:rPr lang="nl-NL" sz="1400" dirty="0"/>
              <a:t>, ook wanneer die resultaten worden gebruikt voor het sturen van het leerproces van leerlingen.</a:t>
            </a:r>
          </a:p>
          <a:p>
            <a:pPr marL="342900" indent="-342900">
              <a:buSzPct val="100000"/>
              <a:buFont typeface="+mj-lt"/>
              <a:buAutoNum type="alphaLcParenR" startAt="2"/>
            </a:pPr>
            <a:r>
              <a:rPr lang="nl-NL" sz="1400" dirty="0"/>
              <a:t>Systemen voor het </a:t>
            </a:r>
            <a:r>
              <a:rPr lang="nl-NL" sz="1400" dirty="0">
                <a:solidFill>
                  <a:srgbClr val="C00000"/>
                </a:solidFill>
              </a:rPr>
              <a:t>beoordelen van het onderwijsniveau</a:t>
            </a:r>
            <a:r>
              <a:rPr lang="nl-NL" sz="1400" dirty="0"/>
              <a:t>.</a:t>
            </a:r>
          </a:p>
          <a:p>
            <a:pPr marL="342900" indent="-342900">
              <a:buSzPct val="100000"/>
              <a:buFont typeface="+mj-lt"/>
              <a:buAutoNum type="alphaLcParenR" startAt="2"/>
            </a:pPr>
            <a:r>
              <a:rPr lang="nl-NL" sz="1400" dirty="0"/>
              <a:t>Systemen voor het </a:t>
            </a:r>
            <a:r>
              <a:rPr lang="nl-NL" sz="1400" dirty="0">
                <a:solidFill>
                  <a:srgbClr val="C00000"/>
                </a:solidFill>
              </a:rPr>
              <a:t>monitoren en detecteren van ongeoorloofd gedrag </a:t>
            </a:r>
            <a:r>
              <a:rPr lang="nl-NL" sz="1400" dirty="0"/>
              <a:t>van leerlingen tijdens examens.</a:t>
            </a:r>
          </a:p>
        </p:txBody>
      </p:sp>
      <p:sp>
        <p:nvSpPr>
          <p:cNvPr id="3" name="Titel 2">
            <a:extLst>
              <a:ext uri="{FF2B5EF4-FFF2-40B4-BE49-F238E27FC236}">
                <a16:creationId xmlns:a16="http://schemas.microsoft.com/office/drawing/2014/main" id="{6B70694F-E628-CB33-AEDA-3318FCCFD1B2}"/>
              </a:ext>
            </a:extLst>
          </p:cNvPr>
          <p:cNvSpPr>
            <a:spLocks noGrp="1"/>
          </p:cNvSpPr>
          <p:nvPr>
            <p:ph type="title"/>
          </p:nvPr>
        </p:nvSpPr>
        <p:spPr>
          <a:xfrm>
            <a:off x="635000" y="821074"/>
            <a:ext cx="10923588" cy="948047"/>
          </a:xfrm>
        </p:spPr>
        <p:txBody>
          <a:bodyPr/>
          <a:lstStyle/>
          <a:p>
            <a:r>
              <a:rPr lang="nl-NL" dirty="0"/>
              <a:t>3. Onderwijs en beroepsopleiding</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835212" y="1681830"/>
            <a:ext cx="10521576" cy="1015663"/>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0000"/>
                </a:solidFill>
                <a:effectLst/>
                <a:uLnTx/>
                <a:uFillTx/>
                <a:latin typeface="Verdana"/>
                <a:ea typeface="+mn-ea"/>
                <a:cs typeface="+mn-cs"/>
              </a:rPr>
              <a:t>Wanneer systemen in de hieronder genoemde toepassingen op ondeugdelijke wijze zijn ontworpen en worden gebruikt, kunnen zij bijzonder ingrijpend zijn en in strijd zijn met het recht op onderwijs en opleiding, alsook met het recht niet te worden gediscrimineerd, en kunnen historische patronen van discriminatie in stand worden gehouden, bijvoorbeeld ten nadele van vrouwen, bepaalde leeftijdsgroepen, personen met een handicap of personen met een bepaalde raciale of etnische afkomst of seksuele gerichtheid.</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8" name="Tijdelijke aanduiding voor voettekst 4">
            <a:extLst>
              <a:ext uri="{FF2B5EF4-FFF2-40B4-BE49-F238E27FC236}">
                <a16:creationId xmlns:a16="http://schemas.microsoft.com/office/drawing/2014/main" id="{E41D1565-41F7-77B4-E119-97F0C80BB139}"/>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866468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28F1C82-B7D8-AEC6-D8DD-2ACFDAF2C096}"/>
              </a:ext>
            </a:extLst>
          </p:cNvPr>
          <p:cNvSpPr>
            <a:spLocks noGrp="1"/>
          </p:cNvSpPr>
          <p:nvPr>
            <p:ph idx="1"/>
          </p:nvPr>
        </p:nvSpPr>
        <p:spPr>
          <a:xfrm>
            <a:off x="793375" y="3137844"/>
            <a:ext cx="10425953" cy="1577591"/>
          </a:xfrm>
        </p:spPr>
        <p:txBody>
          <a:bodyPr numCol="1">
            <a:normAutofit/>
          </a:bodyPr>
          <a:lstStyle/>
          <a:p>
            <a:pPr marL="342900" indent="-342900">
              <a:buSzPct val="100000"/>
              <a:buFont typeface="+mj-lt"/>
              <a:buAutoNum type="alphaLcParenR"/>
            </a:pPr>
            <a:r>
              <a:rPr lang="nl-NL" sz="1400" dirty="0"/>
              <a:t>Systemen voor het </a:t>
            </a:r>
            <a:r>
              <a:rPr lang="nl-NL" sz="1400" dirty="0">
                <a:solidFill>
                  <a:srgbClr val="D52A1C"/>
                </a:solidFill>
              </a:rPr>
              <a:t>werven of selecteren van kandidaten</a:t>
            </a:r>
            <a:r>
              <a:rPr lang="nl-NL" sz="1400" dirty="0"/>
              <a:t>.</a:t>
            </a:r>
          </a:p>
          <a:p>
            <a:pPr marL="342900" indent="-342900">
              <a:buSzPct val="100000"/>
              <a:buFont typeface="+mj-lt"/>
              <a:buAutoNum type="alphaLcParenR"/>
            </a:pPr>
            <a:r>
              <a:rPr lang="nl-NL" sz="1400" dirty="0"/>
              <a:t>Systemen voor het maken van besluiten die</a:t>
            </a:r>
            <a:r>
              <a:rPr lang="nl-NL" sz="1400" dirty="0">
                <a:solidFill>
                  <a:srgbClr val="D52A1C"/>
                </a:solidFill>
              </a:rPr>
              <a:t> gevolgen hebben voor het arbeidscontract en de arbeidsvoorwaarden</a:t>
            </a:r>
            <a:r>
              <a:rPr lang="nl-NL" sz="1400" dirty="0"/>
              <a:t>, voor het verdelen van taken en voor het monitoren en evalueren van werknemers.</a:t>
            </a:r>
          </a:p>
          <a:p>
            <a:pPr lvl="1">
              <a:buSzPct val="100000"/>
            </a:pPr>
            <a:r>
              <a:rPr lang="nl-NL" sz="1000" dirty="0"/>
              <a:t>Dit gaat over prestatie- en talentmanagement: promoties, degradaties, prestatie-evaluatie en taakverdeling.</a:t>
            </a:r>
          </a:p>
        </p:txBody>
      </p:sp>
      <p:sp>
        <p:nvSpPr>
          <p:cNvPr id="3" name="Titel 2">
            <a:extLst>
              <a:ext uri="{FF2B5EF4-FFF2-40B4-BE49-F238E27FC236}">
                <a16:creationId xmlns:a16="http://schemas.microsoft.com/office/drawing/2014/main" id="{6B70694F-E628-CB33-AEDA-3318FCCFD1B2}"/>
              </a:ext>
            </a:extLst>
          </p:cNvPr>
          <p:cNvSpPr>
            <a:spLocks noGrp="1"/>
          </p:cNvSpPr>
          <p:nvPr>
            <p:ph type="title"/>
          </p:nvPr>
        </p:nvSpPr>
        <p:spPr>
          <a:xfrm>
            <a:off x="635000" y="836560"/>
            <a:ext cx="10923588" cy="948047"/>
          </a:xfrm>
        </p:spPr>
        <p:txBody>
          <a:bodyPr>
            <a:normAutofit fontScale="90000"/>
          </a:bodyPr>
          <a:lstStyle/>
          <a:p>
            <a:r>
              <a:rPr lang="nl-NL" dirty="0"/>
              <a:t>4. Werkgelegenheid, personeelsbeheer en toegang tot zelfstandige arbeid</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682812" y="2045727"/>
            <a:ext cx="10521576" cy="830997"/>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0000"/>
                </a:solidFill>
                <a:effectLst/>
                <a:uLnTx/>
                <a:uFillTx/>
                <a:latin typeface="Verdana"/>
                <a:ea typeface="+mn-ea"/>
                <a:cs typeface="+mn-cs"/>
              </a:rPr>
              <a:t>AI-systemen die worden gebruikt op onderstaande gebieden, moeten ook als systemen met een hoog risico worden geclassificeerd, aangezien deze systemen aanzienlijke gevolgen kunnen hebben voor de toekomstige carrièrekansen en het levensonderhoud van deze personen, alsook voor de rechten van werknemers. Ook kunnen dergelijke systemen ingezet in bepaalde processen ertoe leiden dat historische patronen van discriminatie blijven bestaan.</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8" name="Tijdelijke aanduiding voor voettekst 4">
            <a:extLst>
              <a:ext uri="{FF2B5EF4-FFF2-40B4-BE49-F238E27FC236}">
                <a16:creationId xmlns:a16="http://schemas.microsoft.com/office/drawing/2014/main" id="{1B501EDB-F864-6C2E-815C-86DAD7A9467C}"/>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864527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28F1C82-B7D8-AEC6-D8DD-2ACFDAF2C096}"/>
              </a:ext>
            </a:extLst>
          </p:cNvPr>
          <p:cNvSpPr>
            <a:spLocks noGrp="1"/>
          </p:cNvSpPr>
          <p:nvPr>
            <p:ph idx="1"/>
          </p:nvPr>
        </p:nvSpPr>
        <p:spPr>
          <a:xfrm>
            <a:off x="466164" y="2581836"/>
            <a:ext cx="5629836" cy="3475565"/>
          </a:xfrm>
        </p:spPr>
        <p:txBody>
          <a:bodyPr numCol="1">
            <a:normAutofit lnSpcReduction="10000"/>
          </a:bodyPr>
          <a:lstStyle/>
          <a:p>
            <a:pPr marL="342900" indent="-342900">
              <a:buSzPct val="100000"/>
              <a:buFont typeface="+mj-lt"/>
              <a:buAutoNum type="alphaLcParenR"/>
            </a:pPr>
            <a:r>
              <a:rPr lang="nl-NL" sz="1400" i="1" dirty="0"/>
              <a:t>Systemen voor het beoordelen van (de mate van) </a:t>
            </a:r>
            <a:r>
              <a:rPr lang="nl-NL" sz="1400" i="1" dirty="0">
                <a:solidFill>
                  <a:srgbClr val="D52A1C"/>
                </a:solidFill>
              </a:rPr>
              <a:t>toegang tot essentiële overheidsuitkeringen en -diensten</a:t>
            </a:r>
            <a:r>
              <a:rPr lang="nl-NL" sz="1400" i="1" dirty="0"/>
              <a:t>.</a:t>
            </a:r>
          </a:p>
          <a:p>
            <a:pPr marL="342900" indent="-342900">
              <a:buSzPct val="100000"/>
              <a:buFont typeface="+mj-lt"/>
              <a:buAutoNum type="alphaLcParenR"/>
            </a:pPr>
            <a:r>
              <a:rPr lang="nl-NL" sz="1400" i="1" dirty="0"/>
              <a:t>Systemen voor het </a:t>
            </a:r>
            <a:r>
              <a:rPr lang="nl-NL" sz="1400" i="1" dirty="0">
                <a:solidFill>
                  <a:srgbClr val="D52A1C"/>
                </a:solidFill>
              </a:rPr>
              <a:t>beoordelen van de kredietwaardigheid </a:t>
            </a:r>
            <a:r>
              <a:rPr lang="nl-NL" sz="1400" i="1" dirty="0"/>
              <a:t>of -score van personen</a:t>
            </a:r>
          </a:p>
          <a:p>
            <a:r>
              <a:rPr lang="nl-NL" sz="1400" dirty="0"/>
              <a:t>Een </a:t>
            </a:r>
            <a:r>
              <a:rPr lang="nl-NL" sz="1400" b="1" dirty="0"/>
              <a:t>kredietscore</a:t>
            </a:r>
            <a:r>
              <a:rPr lang="nl-NL" sz="1400" dirty="0"/>
              <a:t> is een numerieke beoordeling van de kredietwaardigheid van personen, bedrijven of andere entiteiten.</a:t>
            </a:r>
          </a:p>
          <a:p>
            <a:r>
              <a:rPr lang="nl-NL" sz="1400" dirty="0"/>
              <a:t>Kredietscore is een </a:t>
            </a:r>
            <a:r>
              <a:rPr lang="nl-NL" sz="1400" dirty="0">
                <a:hlinkClick r:id="rId3"/>
              </a:rPr>
              <a:t>geautomatiseerd besluit</a:t>
            </a:r>
            <a:r>
              <a:rPr lang="nl-NL" sz="1400" dirty="0"/>
              <a:t> in de zin van de AVG, wanneer de ontvanger van de score zich ´sterk baseert' op de score om een contractuele relatie met een natuurlijke persoon aan te gaan, uit te voeren of te beëindigen.</a:t>
            </a:r>
          </a:p>
          <a:p>
            <a:r>
              <a:rPr lang="nl-NL" sz="1400" b="1" dirty="0"/>
              <a:t>Uitzondering</a:t>
            </a:r>
            <a:r>
              <a:rPr lang="nl-NL" sz="1400" dirty="0"/>
              <a:t> (dus geen hoog risico): het systeem wordt ingezet om financiële fraude op te sporen.</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723854" y="1361642"/>
            <a:ext cx="10544781" cy="1015663"/>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0000"/>
                </a:solidFill>
                <a:effectLst/>
                <a:uLnTx/>
                <a:uFillTx/>
                <a:latin typeface="Verdana"/>
                <a:ea typeface="+mn-ea"/>
                <a:cs typeface="+mn-cs"/>
              </a:rPr>
              <a:t>Deze categorie gaat over de toegang tot en het gebruik van bepaalde essentiële particuliere en openbare diensten en uitkeringen die noodzakelijk zijn voor de volledige deelname van personen aan de samenleving of voor het verbeteren van de levensstandaard. Wanneer AI-systemen worden gebruikt om te bepalen of deze uitkeringen en diensten moeten worden verleend, geweigerd, beperkt, ingetrokken of teruggevorderd door de instanties, kunnen deze systemen aanzienlijke effecten hebben op het levensonderhoud van personen en in strijd zijn met hun grondrechten.</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Tijdelijke aanduiding voor inhoud 1">
            <a:extLst>
              <a:ext uri="{FF2B5EF4-FFF2-40B4-BE49-F238E27FC236}">
                <a16:creationId xmlns:a16="http://schemas.microsoft.com/office/drawing/2014/main" id="{70259A24-D48A-DEF2-EB43-D8C6F6D96EC0}"/>
              </a:ext>
            </a:extLst>
          </p:cNvPr>
          <p:cNvSpPr txBox="1">
            <a:spLocks/>
          </p:cNvSpPr>
          <p:nvPr/>
        </p:nvSpPr>
        <p:spPr>
          <a:xfrm>
            <a:off x="6248399" y="2581836"/>
            <a:ext cx="5629836" cy="3469902"/>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startAt="3"/>
              <a:tabLst/>
              <a:defRPr/>
            </a:pPr>
            <a:r>
              <a:rPr kumimoji="0" lang="nl-NL" sz="1400" b="0" i="1" u="none" strike="noStrike" kern="1200" cap="none" spc="0" normalizeH="0" baseline="0" noProof="0" dirty="0">
                <a:ln>
                  <a:noFill/>
                </a:ln>
                <a:solidFill>
                  <a:srgbClr val="000000"/>
                </a:solidFill>
                <a:effectLst/>
                <a:uLnTx/>
                <a:uFillTx/>
                <a:latin typeface="Verdana"/>
                <a:ea typeface="+mn-ea"/>
                <a:cs typeface="+mn-cs"/>
              </a:rPr>
              <a:t>Systemen voor de </a:t>
            </a:r>
            <a:r>
              <a:rPr kumimoji="0" lang="nl-NL" sz="1400" b="0" i="1" u="none" strike="noStrike" kern="1200" cap="none" spc="0" normalizeH="0" baseline="0" noProof="0" dirty="0">
                <a:ln>
                  <a:noFill/>
                </a:ln>
                <a:solidFill>
                  <a:srgbClr val="D52A1C"/>
                </a:solidFill>
                <a:effectLst/>
                <a:uLnTx/>
                <a:uFillTx/>
                <a:latin typeface="Verdana"/>
                <a:ea typeface="+mn-ea"/>
                <a:cs typeface="+mn-cs"/>
              </a:rPr>
              <a:t>risicobeoordeling en prijsbepaling voor levens- en ziektekostenverzekeringen</a:t>
            </a:r>
            <a:r>
              <a:rPr kumimoji="0" lang="nl-NL" sz="1400" b="0" i="1" u="none" strike="noStrike" kern="1200" cap="none" spc="0" normalizeH="0" baseline="0" noProof="0" dirty="0">
                <a:ln>
                  <a:noFill/>
                </a:ln>
                <a:solidFill>
                  <a:srgbClr val="000000"/>
                </a:solidFill>
                <a:effectLst/>
                <a:uLnTx/>
                <a:uFillTx/>
                <a:latin typeface="Verdana"/>
                <a:ea typeface="+mn-ea"/>
                <a:cs typeface="+mn-cs"/>
              </a:rPr>
              <a:t>.</a:t>
            </a:r>
          </a:p>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r>
              <a:rPr kumimoji="0" lang="nl-NL" sz="1400" b="1" i="0" u="none" strike="noStrike" kern="1200" cap="none" spc="0" normalizeH="0" baseline="0" noProof="0" dirty="0">
                <a:ln>
                  <a:noFill/>
                </a:ln>
                <a:solidFill>
                  <a:srgbClr val="000000"/>
                </a:solidFill>
                <a:effectLst/>
                <a:uLnTx/>
                <a:uFillTx/>
                <a:latin typeface="Verdana"/>
                <a:ea typeface="+mn-ea"/>
                <a:cs typeface="+mn-cs"/>
              </a:rPr>
              <a:t>Risicobeoordeling</a:t>
            </a:r>
            <a:r>
              <a:rPr kumimoji="0" lang="nl-NL" sz="1400" b="0" i="0" u="none" strike="noStrike" kern="1200" cap="none" spc="0" normalizeH="0" baseline="0" noProof="0" dirty="0">
                <a:ln>
                  <a:noFill/>
                </a:ln>
                <a:solidFill>
                  <a:srgbClr val="000000"/>
                </a:solidFill>
                <a:effectLst/>
                <a:uLnTx/>
                <a:uFillTx/>
                <a:latin typeface="Verdana"/>
                <a:ea typeface="+mn-ea"/>
                <a:cs typeface="+mn-cs"/>
              </a:rPr>
              <a:t> verwijst voornamelijk naar de beoordeling van het risico van het verzekeren van een persoon, organisatie, eigendom of activiteit en het bepalen van de prijs voor de premies en de som(men) die moet(en) worden uitbetaald. Schade-beoordeling wordt over het algemeen als een andere activiteit beschouwd.</a:t>
            </a:r>
          </a:p>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startAt="4"/>
              <a:tabLst/>
              <a:defRPr/>
            </a:pPr>
            <a:r>
              <a:rPr kumimoji="0" lang="nl-NL" sz="1400" b="0" i="1" u="none" strike="noStrike" kern="1200" cap="none" spc="0" normalizeH="0" baseline="0" noProof="0" dirty="0">
                <a:ln>
                  <a:noFill/>
                </a:ln>
                <a:solidFill>
                  <a:srgbClr val="000000"/>
                </a:solidFill>
                <a:effectLst/>
                <a:uLnTx/>
                <a:uFillTx/>
                <a:latin typeface="Verdana"/>
                <a:ea typeface="+mn-ea"/>
                <a:cs typeface="+mn-cs"/>
              </a:rPr>
              <a:t>Systemen voor het </a:t>
            </a:r>
            <a:r>
              <a:rPr kumimoji="0" lang="nl-NL" sz="1400" b="0" i="1" u="none" strike="noStrike" kern="1200" cap="none" spc="0" normalizeH="0" baseline="0" noProof="0" dirty="0">
                <a:ln>
                  <a:noFill/>
                </a:ln>
                <a:solidFill>
                  <a:srgbClr val="D52A1C"/>
                </a:solidFill>
                <a:effectLst/>
                <a:uLnTx/>
                <a:uFillTx/>
                <a:latin typeface="Verdana"/>
                <a:ea typeface="+mn-ea"/>
                <a:cs typeface="+mn-cs"/>
              </a:rPr>
              <a:t>prioriteren</a:t>
            </a:r>
            <a:r>
              <a:rPr kumimoji="0" lang="nl-NL" sz="1400" b="0" i="1" u="none" strike="noStrike" kern="1200" cap="none" spc="0" normalizeH="0" baseline="0" noProof="0" dirty="0">
                <a:ln>
                  <a:noFill/>
                </a:ln>
                <a:solidFill>
                  <a:srgbClr val="000000"/>
                </a:solidFill>
                <a:effectLst/>
                <a:uLnTx/>
                <a:uFillTx/>
                <a:latin typeface="Verdana"/>
                <a:ea typeface="+mn-ea"/>
                <a:cs typeface="+mn-cs"/>
              </a:rPr>
              <a:t> van de inzet van </a:t>
            </a:r>
            <a:r>
              <a:rPr kumimoji="0" lang="nl-NL" sz="1400" b="0" i="1" u="none" strike="noStrike" kern="1200" cap="none" spc="0" normalizeH="0" baseline="0" noProof="0" dirty="0">
                <a:ln>
                  <a:noFill/>
                </a:ln>
                <a:solidFill>
                  <a:srgbClr val="D52A1C"/>
                </a:solidFill>
                <a:effectLst/>
                <a:uLnTx/>
                <a:uFillTx/>
                <a:latin typeface="Verdana"/>
                <a:ea typeface="+mn-ea"/>
                <a:cs typeface="+mn-cs"/>
              </a:rPr>
              <a:t>hulpdiensten</a:t>
            </a:r>
            <a:r>
              <a:rPr kumimoji="0" lang="nl-NL" sz="1400" b="0" i="1" u="none" strike="noStrike" kern="1200" cap="none" spc="0" normalizeH="0" baseline="0" noProof="0" dirty="0">
                <a:ln>
                  <a:noFill/>
                </a:ln>
                <a:solidFill>
                  <a:srgbClr val="000000"/>
                </a:solidFill>
                <a:effectLst/>
                <a:uLnTx/>
                <a:uFillTx/>
                <a:latin typeface="Verdana"/>
                <a:ea typeface="+mn-ea"/>
                <a:cs typeface="+mn-cs"/>
              </a:rPr>
              <a:t> of voor de </a:t>
            </a:r>
            <a:r>
              <a:rPr kumimoji="0" lang="nl-NL" sz="1400" b="0" i="1" u="none" strike="noStrike" kern="1200" cap="none" spc="0" normalizeH="0" baseline="0" noProof="0" dirty="0">
                <a:ln>
                  <a:noFill/>
                </a:ln>
                <a:solidFill>
                  <a:srgbClr val="D52A1C"/>
                </a:solidFill>
                <a:effectLst/>
                <a:uLnTx/>
                <a:uFillTx/>
                <a:latin typeface="Verdana"/>
                <a:ea typeface="+mn-ea"/>
                <a:cs typeface="+mn-cs"/>
              </a:rPr>
              <a:t>triage van patiënten</a:t>
            </a:r>
            <a:r>
              <a:rPr kumimoji="0" lang="nl-NL" sz="1400" b="0" i="1" u="none" strike="noStrike" kern="1200" cap="none" spc="0" normalizeH="0" baseline="0" noProof="0" dirty="0">
                <a:ln>
                  <a:noFill/>
                </a:ln>
                <a:solidFill>
                  <a:srgbClr val="000000"/>
                </a:solidFill>
                <a:effectLst/>
                <a:uLnTx/>
                <a:uFillTx/>
                <a:latin typeface="Verdana"/>
                <a:ea typeface="+mn-ea"/>
                <a:cs typeface="+mn-cs"/>
              </a:rPr>
              <a:t> in de zorg.</a:t>
            </a:r>
          </a:p>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r>
              <a:rPr kumimoji="0" lang="nl-NL" sz="1400" b="1" i="0" u="none" strike="noStrike" kern="1200" cap="none" spc="0" normalizeH="0" baseline="0" noProof="0" dirty="0">
                <a:ln>
                  <a:noFill/>
                </a:ln>
                <a:solidFill>
                  <a:srgbClr val="000000"/>
                </a:solidFill>
                <a:effectLst/>
                <a:uLnTx/>
                <a:uFillTx/>
                <a:latin typeface="Verdana"/>
                <a:ea typeface="+mn-ea"/>
                <a:cs typeface="+mn-cs"/>
              </a:rPr>
              <a:t>Triage</a:t>
            </a:r>
            <a:r>
              <a:rPr kumimoji="0" lang="nl-NL" sz="1400" b="0" i="0" u="none" strike="noStrike" kern="1200" cap="none" spc="0" normalizeH="0" baseline="0" noProof="0" dirty="0">
                <a:ln>
                  <a:noFill/>
                </a:ln>
                <a:solidFill>
                  <a:srgbClr val="000000"/>
                </a:solidFill>
                <a:effectLst/>
                <a:uLnTx/>
                <a:uFillTx/>
                <a:latin typeface="Verdana"/>
                <a:ea typeface="+mn-ea"/>
                <a:cs typeface="+mn-cs"/>
              </a:rPr>
              <a:t> is het proces van patiënten-classificatie waarmee patiënten kunnen worden toegewezen aan de meest geschikte dienst voor een snellere behandeling.</a:t>
            </a:r>
          </a:p>
        </p:txBody>
      </p:sp>
      <p:sp>
        <p:nvSpPr>
          <p:cNvPr id="15" name="Titel 2">
            <a:extLst>
              <a:ext uri="{FF2B5EF4-FFF2-40B4-BE49-F238E27FC236}">
                <a16:creationId xmlns:a16="http://schemas.microsoft.com/office/drawing/2014/main" id="{EBC0916B-B048-BC55-B40D-968E1BEA3B25}"/>
              </a:ext>
            </a:extLst>
          </p:cNvPr>
          <p:cNvSpPr txBox="1">
            <a:spLocks/>
          </p:cNvSpPr>
          <p:nvPr/>
        </p:nvSpPr>
        <p:spPr>
          <a:xfrm>
            <a:off x="544558" y="581466"/>
            <a:ext cx="10923588" cy="94804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NL" sz="3600" b="0" i="0" u="none" strike="noStrike" kern="1200" cap="none" spc="0" normalizeH="0" baseline="0" noProof="0" dirty="0">
                <a:ln>
                  <a:noFill/>
                </a:ln>
                <a:solidFill>
                  <a:srgbClr val="D52A1C"/>
                </a:solidFill>
                <a:effectLst/>
                <a:uLnTx/>
                <a:uFillTx/>
                <a:latin typeface="Verdana"/>
                <a:ea typeface="+mj-ea"/>
                <a:cs typeface="+mj-cs"/>
              </a:rPr>
              <a:t>5. Essentiële particuliere en publieke diensten</a:t>
            </a:r>
          </a:p>
        </p:txBody>
      </p:sp>
      <p:sp>
        <p:nvSpPr>
          <p:cNvPr id="3" name="Tijdelijke aanduiding voor voettekst 4">
            <a:extLst>
              <a:ext uri="{FF2B5EF4-FFF2-40B4-BE49-F238E27FC236}">
                <a16:creationId xmlns:a16="http://schemas.microsoft.com/office/drawing/2014/main" id="{3A448C31-9534-5CF2-F1F1-85EE3F798013}"/>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802333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723855" y="1361642"/>
            <a:ext cx="5003800" cy="4662815"/>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000000"/>
                </a:solidFill>
                <a:effectLst/>
                <a:uLnTx/>
                <a:uFillTx/>
                <a:latin typeface="Verdana"/>
                <a:ea typeface="+mn-ea"/>
                <a:cs typeface="+mn-cs"/>
              </a:rPr>
              <a:t>Gezien hun rol en verantwoordelijkheid worden maatregelen van rechtshandhavings-instanties waarbij bepaalde toepassingen van AI-systemen worden gebruikt, gekenmerkt door een aanzienlijke mate van machtsverschillen en kunnen deze leiden tot de controle, de arrestatie of de vrijheidsberoving van natuurlijke personen, alsook tot andere negatieve effecten voor de grondrechten.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000000"/>
                </a:solidFill>
                <a:effectLst/>
                <a:uLnTx/>
                <a:uFillTx/>
                <a:latin typeface="Verdana"/>
                <a:ea typeface="+mn-ea"/>
                <a:cs typeface="+mn-cs"/>
              </a:rPr>
              <a:t>Een </a:t>
            </a:r>
            <a:r>
              <a:rPr kumimoji="0" lang="nl-NL" sz="1100" b="1" i="0" u="none" strike="noStrike" kern="1200" cap="none" spc="0" normalizeH="0" baseline="0" noProof="0" dirty="0">
                <a:ln>
                  <a:noFill/>
                </a:ln>
                <a:solidFill>
                  <a:srgbClr val="000000"/>
                </a:solidFill>
                <a:effectLst/>
                <a:uLnTx/>
                <a:uFillTx/>
                <a:latin typeface="Verdana"/>
                <a:ea typeface="+mn-ea"/>
                <a:cs typeface="+mn-cs"/>
              </a:rPr>
              <a:t>rechtshandhavingsinstantie</a:t>
            </a:r>
            <a:r>
              <a:rPr kumimoji="0" lang="nl-NL" sz="1100" b="0" i="0" u="none" strike="noStrike" kern="1200" cap="none" spc="0" normalizeH="0" baseline="0" noProof="0" dirty="0">
                <a:ln>
                  <a:noFill/>
                </a:ln>
                <a:solidFill>
                  <a:srgbClr val="000000"/>
                </a:solidFill>
                <a:effectLst/>
                <a:uLnTx/>
                <a:uFillTx/>
                <a:latin typeface="Verdana"/>
                <a:ea typeface="+mn-ea"/>
                <a:cs typeface="+mn-cs"/>
              </a:rPr>
              <a: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D52A1C"/>
                </a:solidFill>
                <a:effectLst/>
                <a:uLnTx/>
                <a:uFillTx/>
                <a:latin typeface="Verdana"/>
                <a:ea typeface="+mn-ea"/>
                <a:cs typeface="+mn-cs"/>
              </a:rPr>
              <a:t>›    </a:t>
            </a:r>
            <a:r>
              <a:rPr kumimoji="0" lang="nl-NL" sz="1100" b="0" i="0" u="none" strike="noStrike" kern="1200" cap="none" spc="0" normalizeH="0" baseline="0" noProof="0" dirty="0">
                <a:ln>
                  <a:noFill/>
                </a:ln>
                <a:solidFill>
                  <a:srgbClr val="000000"/>
                </a:solidFill>
                <a:effectLst/>
                <a:uLnTx/>
                <a:uFillTx/>
                <a:latin typeface="Verdana"/>
                <a:ea typeface="+mn-ea"/>
                <a:cs typeface="+mn-cs"/>
              </a:rPr>
              <a:t> Iedere overheidsinstantie die bevoegd is voor de voorkoming van, het onderzoek naar, de opsporing en de vervolging van strafbare feiten of de uitvoering van straffen, inclusief de bescherming tegen en de voorkoming van gevaren voor de openbare veiligheid,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D52A1C"/>
                </a:solidFill>
                <a:effectLst/>
                <a:uLnTx/>
                <a:uFillTx/>
                <a:latin typeface="Verdana"/>
                <a:ea typeface="+mn-ea"/>
                <a:cs typeface="+mn-cs"/>
              </a:rPr>
              <a:t>›    </a:t>
            </a:r>
            <a:r>
              <a:rPr kumimoji="0" lang="nl-NL" sz="1100" b="0" i="0" u="none" strike="noStrike" kern="1200" cap="none" spc="0" normalizeH="0" baseline="0" noProof="0" dirty="0">
                <a:ln>
                  <a:noFill/>
                </a:ln>
                <a:solidFill>
                  <a:srgbClr val="000000"/>
                </a:solidFill>
                <a:effectLst/>
                <a:uLnTx/>
                <a:uFillTx/>
                <a:latin typeface="Verdana"/>
                <a:ea typeface="+mn-ea"/>
                <a:cs typeface="+mn-cs"/>
              </a:rPr>
              <a:t>Ieder ander orgaan dat of iedere andere entiteit die krachtens het recht van de lidstaten is gemachtigd openbaar gezag en openbare bevoegdheden zoals hierboven beschreven, uit te oefenen.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1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1" i="0" u="none" strike="noStrike" kern="1200" cap="none" spc="0" normalizeH="0" baseline="0" noProof="0" dirty="0">
                <a:ln>
                  <a:noFill/>
                </a:ln>
                <a:solidFill>
                  <a:srgbClr val="000000"/>
                </a:solidFill>
                <a:effectLst/>
                <a:uLnTx/>
                <a:uFillTx/>
                <a:latin typeface="Verdana"/>
                <a:ea typeface="+mn-ea"/>
                <a:cs typeface="+mn-cs"/>
              </a:rPr>
              <a:t>Uitzondering</a:t>
            </a:r>
            <a:r>
              <a:rPr kumimoji="0" lang="nl-NL" sz="1100" b="0" i="0" u="none" strike="noStrike" kern="1200" cap="none" spc="0" normalizeH="0" baseline="0" noProof="0" dirty="0">
                <a:ln>
                  <a:noFill/>
                </a:ln>
                <a:solidFill>
                  <a:srgbClr val="000000"/>
                </a:solidFill>
                <a:effectLst/>
                <a:uLnTx/>
                <a:uFillTx/>
                <a:latin typeface="Verdana"/>
                <a:ea typeface="+mn-ea"/>
                <a:cs typeface="+mn-cs"/>
              </a:rPr>
              <a:t> (dus geen hoog risico): AI-systemen die specifiek bedoeld zijn voor gebruik voor administratieve procedures van belasting- en douaneautoriteiten en door financiële-inlichtingeneenheden die administratieve taken uitvoeren en informatie analyseren overeenkomstig de antiwitwaswetgeving van de Unie, mogen niet worden geclassificeerd als AI-systemen met een hoog risico die worden gebruikt door rechtshandhavingsinstanties met het oog op het voorkomen, opsporen, onderzoeken en vervolgen van strafbare feiten.</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Tijdelijke aanduiding voor inhoud 1">
            <a:extLst>
              <a:ext uri="{FF2B5EF4-FFF2-40B4-BE49-F238E27FC236}">
                <a16:creationId xmlns:a16="http://schemas.microsoft.com/office/drawing/2014/main" id="{70259A24-D48A-DEF2-EB43-D8C6F6D96EC0}"/>
              </a:ext>
            </a:extLst>
          </p:cNvPr>
          <p:cNvSpPr txBox="1">
            <a:spLocks/>
          </p:cNvSpPr>
          <p:nvPr/>
        </p:nvSpPr>
        <p:spPr>
          <a:xfrm>
            <a:off x="6248399" y="1361642"/>
            <a:ext cx="5629836" cy="4707639"/>
          </a:xfrm>
          <a:prstGeom prst="rect">
            <a:avLst/>
          </a:prstGeom>
        </p:spPr>
        <p:txBody>
          <a:bodyPr vert="horz" lIns="91440" tIns="45720" rIns="91440" bIns="45720" numCol="1" spcCol="468000" rtlCol="0">
            <a:normAutofit lnSpcReduction="10000"/>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a:tabLst/>
              <a:defRPr/>
            </a:pPr>
            <a:r>
              <a:rPr kumimoji="0" lang="nl-NL" sz="1400" i="1" u="none" strike="noStrike" kern="1200" cap="none" spc="0" normalizeH="0" baseline="0" noProof="0" dirty="0">
                <a:ln>
                  <a:noFill/>
                </a:ln>
                <a:solidFill>
                  <a:srgbClr val="000000"/>
                </a:solidFill>
                <a:effectLst/>
                <a:uLnTx/>
                <a:uFillTx/>
                <a:latin typeface="Verdana"/>
                <a:ea typeface="+mn-ea"/>
                <a:cs typeface="+mn-cs"/>
              </a:rPr>
              <a:t>Systemen voor rechtshandhaving om te bepalen hoe groot de </a:t>
            </a:r>
            <a:r>
              <a:rPr kumimoji="0" lang="nl-NL" sz="1400" i="1" u="none" strike="noStrike" kern="1200" cap="none" spc="0" normalizeH="0" baseline="0" noProof="0" dirty="0">
                <a:ln>
                  <a:noFill/>
                </a:ln>
                <a:solidFill>
                  <a:srgbClr val="D52A1C"/>
                </a:solidFill>
                <a:effectLst/>
                <a:uLnTx/>
                <a:uFillTx/>
                <a:latin typeface="Verdana"/>
                <a:ea typeface="+mn-ea"/>
                <a:cs typeface="+mn-cs"/>
              </a:rPr>
              <a:t>kans is dat iemand slachtoffer </a:t>
            </a:r>
            <a:r>
              <a:rPr kumimoji="0" lang="nl-NL" sz="1400" i="1" u="none" strike="noStrike" kern="1200" cap="none" spc="0" normalizeH="0" baseline="0" noProof="0" dirty="0">
                <a:ln>
                  <a:noFill/>
                </a:ln>
                <a:solidFill>
                  <a:srgbClr val="000000"/>
                </a:solidFill>
                <a:effectLst/>
                <a:uLnTx/>
                <a:uFillTx/>
                <a:latin typeface="Verdana"/>
                <a:ea typeface="+mn-ea"/>
                <a:cs typeface="+mn-cs"/>
              </a:rPr>
              <a:t>van strafbare feiten wordt.</a:t>
            </a:r>
          </a:p>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a:tabLst/>
              <a:defRPr/>
            </a:pPr>
            <a:r>
              <a:rPr kumimoji="0" lang="nl-NL" sz="1400" i="1" u="none" strike="noStrike" kern="1200" cap="none" spc="0" normalizeH="0" baseline="0" noProof="0" dirty="0">
                <a:ln>
                  <a:noFill/>
                </a:ln>
                <a:solidFill>
                  <a:srgbClr val="000000"/>
                </a:solidFill>
                <a:effectLst/>
                <a:uLnTx/>
                <a:uFillTx/>
                <a:latin typeface="Verdana"/>
                <a:ea typeface="+mn-ea"/>
                <a:cs typeface="+mn-cs"/>
              </a:rPr>
              <a:t>Systemen voor rechtshandhaving die worden ingezet als </a:t>
            </a:r>
            <a:r>
              <a:rPr kumimoji="0" lang="nl-NL" sz="1400" i="1" u="none" strike="noStrike" kern="1200" cap="none" spc="0" normalizeH="0" baseline="0" noProof="0" dirty="0">
                <a:ln>
                  <a:noFill/>
                </a:ln>
                <a:solidFill>
                  <a:srgbClr val="D52A1C"/>
                </a:solidFill>
                <a:effectLst/>
                <a:uLnTx/>
                <a:uFillTx/>
                <a:latin typeface="Verdana"/>
                <a:ea typeface="+mn-ea"/>
                <a:cs typeface="+mn-cs"/>
              </a:rPr>
              <a:t>leugendetector</a:t>
            </a:r>
            <a:r>
              <a:rPr kumimoji="0" lang="nl-NL" sz="1400" i="1" u="none" strike="noStrike" kern="1200" cap="none" spc="0" normalizeH="0" baseline="0" noProof="0" dirty="0">
                <a:ln>
                  <a:noFill/>
                </a:ln>
                <a:solidFill>
                  <a:srgbClr val="000000"/>
                </a:solidFill>
                <a:effectLst/>
                <a:uLnTx/>
                <a:uFillTx/>
                <a:latin typeface="Verdana"/>
                <a:ea typeface="+mn-ea"/>
                <a:cs typeface="+mn-cs"/>
              </a:rPr>
              <a:t>.</a:t>
            </a:r>
          </a:p>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a:tabLst/>
              <a:defRPr/>
            </a:pPr>
            <a:r>
              <a:rPr kumimoji="0" lang="nl-NL" sz="1400" i="1" u="none" strike="noStrike" kern="1200" cap="none" spc="0" normalizeH="0" baseline="0" noProof="0" dirty="0">
                <a:ln>
                  <a:noFill/>
                </a:ln>
                <a:solidFill>
                  <a:srgbClr val="000000"/>
                </a:solidFill>
                <a:effectLst/>
                <a:uLnTx/>
                <a:uFillTx/>
                <a:latin typeface="Verdana"/>
                <a:ea typeface="+mn-ea"/>
                <a:cs typeface="+mn-cs"/>
              </a:rPr>
              <a:t>Systemen voor rechtshandhaving om </a:t>
            </a:r>
            <a:r>
              <a:rPr kumimoji="0" lang="nl-NL" sz="1400" i="1" u="none" strike="noStrike" kern="1200" cap="none" spc="0" normalizeH="0" baseline="0" noProof="0" dirty="0">
                <a:ln>
                  <a:noFill/>
                </a:ln>
                <a:solidFill>
                  <a:srgbClr val="D52A1C"/>
                </a:solidFill>
                <a:effectLst/>
                <a:uLnTx/>
                <a:uFillTx/>
                <a:latin typeface="Verdana"/>
                <a:ea typeface="+mn-ea"/>
                <a:cs typeface="+mn-cs"/>
              </a:rPr>
              <a:t>betrouwbaarheid van bewijsmateriaal </a:t>
            </a:r>
            <a:r>
              <a:rPr kumimoji="0" lang="nl-NL" sz="1400" i="1" u="none" strike="noStrike" kern="1200" cap="none" spc="0" normalizeH="0" baseline="0" noProof="0" dirty="0">
                <a:ln>
                  <a:noFill/>
                </a:ln>
                <a:solidFill>
                  <a:srgbClr val="000000"/>
                </a:solidFill>
                <a:effectLst/>
                <a:uLnTx/>
                <a:uFillTx/>
                <a:latin typeface="Verdana"/>
                <a:ea typeface="+mn-ea"/>
                <a:cs typeface="+mn-cs"/>
              </a:rPr>
              <a:t>te beoordelen.</a:t>
            </a:r>
          </a:p>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a:tabLst/>
              <a:defRPr/>
            </a:pPr>
            <a:r>
              <a:rPr kumimoji="0" lang="nl-NL" sz="1400" i="1" u="none" strike="noStrike" kern="1200" cap="none" spc="0" normalizeH="0" baseline="0" noProof="0" dirty="0">
                <a:ln>
                  <a:noFill/>
                </a:ln>
                <a:solidFill>
                  <a:srgbClr val="000000"/>
                </a:solidFill>
                <a:effectLst/>
                <a:uLnTx/>
                <a:uFillTx/>
                <a:latin typeface="Verdana"/>
                <a:ea typeface="+mn-ea"/>
                <a:cs typeface="+mn-cs"/>
              </a:rPr>
              <a:t>Systemen voor rechtshandhaving om te beoordelen of te voorspellen hoe groot de </a:t>
            </a:r>
            <a:r>
              <a:rPr kumimoji="0" lang="nl-NL" sz="1400" i="1" u="none" strike="noStrike" kern="1200" cap="none" spc="0" normalizeH="0" baseline="0" noProof="0" dirty="0">
                <a:ln>
                  <a:noFill/>
                </a:ln>
                <a:solidFill>
                  <a:srgbClr val="D52A1C"/>
                </a:solidFill>
                <a:effectLst/>
                <a:uLnTx/>
                <a:uFillTx/>
                <a:latin typeface="Verdana"/>
                <a:ea typeface="+mn-ea"/>
                <a:cs typeface="+mn-cs"/>
              </a:rPr>
              <a:t>kans is dat iemand een strafbaar feit zal plegen </a:t>
            </a:r>
            <a:r>
              <a:rPr kumimoji="0" lang="nl-NL" sz="1400" i="1" u="none" strike="noStrike" kern="1200" cap="none" spc="0" normalizeH="0" baseline="0" noProof="0" dirty="0">
                <a:ln>
                  <a:noFill/>
                </a:ln>
                <a:solidFill>
                  <a:srgbClr val="000000"/>
                </a:solidFill>
                <a:effectLst/>
                <a:uLnTx/>
                <a:uFillTx/>
                <a:latin typeface="Verdana"/>
                <a:ea typeface="+mn-ea"/>
                <a:cs typeface="+mn-cs"/>
              </a:rPr>
              <a:t>of om eerder crimineel gedrag van (groepen) personen te beoordelen.</a:t>
            </a:r>
          </a:p>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r>
              <a:rPr kumimoji="0" lang="nl-NL" sz="1400" i="0" u="none" strike="noStrike" kern="1200" cap="none" spc="0" normalizeH="0" baseline="0" noProof="0" dirty="0">
                <a:ln>
                  <a:noFill/>
                </a:ln>
                <a:solidFill>
                  <a:srgbClr val="000000"/>
                </a:solidFill>
                <a:effectLst/>
                <a:uLnTx/>
                <a:uFillTx/>
                <a:latin typeface="Verdana"/>
                <a:ea typeface="+mn-ea"/>
                <a:cs typeface="+mn-cs"/>
              </a:rPr>
              <a:t>Verboden indien het systeem uitsluitend beoordeelt op basis van profilering.</a:t>
            </a:r>
          </a:p>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r>
              <a:rPr kumimoji="0" lang="nl-NL" sz="1400" i="0" u="none" strike="noStrike" kern="1200" cap="none" spc="0" normalizeH="0" baseline="0" noProof="0" dirty="0">
                <a:ln>
                  <a:noFill/>
                </a:ln>
                <a:solidFill>
                  <a:srgbClr val="000000"/>
                </a:solidFill>
                <a:effectLst/>
                <a:uLnTx/>
                <a:uFillTx/>
                <a:latin typeface="Verdana"/>
                <a:ea typeface="+mn-ea"/>
                <a:cs typeface="+mn-cs"/>
              </a:rPr>
              <a:t>Wat is dan ´</a:t>
            </a:r>
            <a:r>
              <a:rPr kumimoji="0" lang="nl-NL" sz="1400" i="0" u="none" strike="noStrike" kern="1200" cap="none" spc="0" normalizeH="0" baseline="0" noProof="0" dirty="0">
                <a:ln>
                  <a:noFill/>
                </a:ln>
                <a:solidFill>
                  <a:srgbClr val="D52A1C"/>
                </a:solidFill>
                <a:effectLst/>
                <a:uLnTx/>
                <a:uFillTx/>
                <a:latin typeface="Verdana"/>
                <a:ea typeface="+mn-ea"/>
                <a:cs typeface="+mn-cs"/>
              </a:rPr>
              <a:t>niet uitsluitend op basis van profilering</a:t>
            </a:r>
            <a:r>
              <a:rPr kumimoji="0" lang="nl-NL" sz="1400" i="0" u="none" strike="noStrike" kern="1200" cap="none" spc="0" normalizeH="0" baseline="0" noProof="0" dirty="0">
                <a:ln>
                  <a:noFill/>
                </a:ln>
                <a:solidFill>
                  <a:srgbClr val="000000"/>
                </a:solidFill>
                <a:effectLst/>
                <a:uLnTx/>
                <a:uFillTx/>
                <a:latin typeface="Verdana"/>
                <a:ea typeface="+mn-ea"/>
                <a:cs typeface="+mn-cs"/>
              </a:rPr>
              <a:t>´? Een analoge toepassing van de corresponderende richtlijnen op artikel 22 AVG suggereert een vorm van significante menselijke interventie, waardoor de profileringsgegevens een van de vele factoren worden in plaats van het belangrijkste uitgangspunt.</a:t>
            </a:r>
          </a:p>
          <a:p>
            <a:pPr marL="342900" marR="0" lvl="0" indent="-342900" algn="l" defTabSz="914400" rtl="0" eaLnBrk="1" fontAlgn="auto" latinLnBrk="0" hangingPunct="1">
              <a:lnSpc>
                <a:spcPct val="90000"/>
              </a:lnSpc>
              <a:spcBef>
                <a:spcPts val="1200"/>
              </a:spcBef>
              <a:spcAft>
                <a:spcPts val="0"/>
              </a:spcAft>
              <a:buClr>
                <a:srgbClr val="D52A1C"/>
              </a:buClr>
              <a:buSzPct val="100000"/>
              <a:buFont typeface="+mj-lt"/>
              <a:buAutoNum type="alphaLcParenR" startAt="5"/>
              <a:tabLst/>
              <a:defRPr/>
            </a:pPr>
            <a:r>
              <a:rPr kumimoji="0" lang="nl-NL" sz="1400" i="1" u="none" strike="noStrike" kern="1200" cap="none" spc="0" normalizeH="0" baseline="0" noProof="0" dirty="0">
                <a:ln>
                  <a:noFill/>
                </a:ln>
                <a:solidFill>
                  <a:srgbClr val="000000"/>
                </a:solidFill>
                <a:effectLst/>
                <a:uLnTx/>
                <a:uFillTx/>
                <a:latin typeface="Verdana"/>
                <a:ea typeface="+mn-ea"/>
                <a:cs typeface="+mn-cs"/>
              </a:rPr>
              <a:t>Systemen voor rechtshandhaving voor het </a:t>
            </a:r>
            <a:r>
              <a:rPr kumimoji="0" lang="nl-NL" sz="1400" i="1" u="none" strike="noStrike" kern="1200" cap="none" spc="0" normalizeH="0" baseline="0" noProof="0" dirty="0">
                <a:ln>
                  <a:noFill/>
                </a:ln>
                <a:solidFill>
                  <a:srgbClr val="D52A1C"/>
                </a:solidFill>
                <a:effectLst/>
                <a:uLnTx/>
                <a:uFillTx/>
                <a:latin typeface="Verdana"/>
                <a:ea typeface="+mn-ea"/>
                <a:cs typeface="+mn-cs"/>
              </a:rPr>
              <a:t>profileren van personen tijdens opsporing of vervolging</a:t>
            </a:r>
            <a:r>
              <a:rPr kumimoji="0" lang="nl-NL" sz="1400" i="1" u="none" strike="noStrike" kern="1200" cap="none" spc="0" normalizeH="0" baseline="0" noProof="0" dirty="0">
                <a:ln>
                  <a:noFill/>
                </a:ln>
                <a:solidFill>
                  <a:srgbClr val="000000"/>
                </a:solidFill>
                <a:effectLst/>
                <a:uLnTx/>
                <a:uFillTx/>
                <a:latin typeface="Verdana"/>
                <a:ea typeface="+mn-ea"/>
                <a:cs typeface="+mn-cs"/>
              </a:rPr>
              <a:t>.</a:t>
            </a:r>
          </a:p>
        </p:txBody>
      </p:sp>
      <p:sp>
        <p:nvSpPr>
          <p:cNvPr id="15" name="Titel 2">
            <a:extLst>
              <a:ext uri="{FF2B5EF4-FFF2-40B4-BE49-F238E27FC236}">
                <a16:creationId xmlns:a16="http://schemas.microsoft.com/office/drawing/2014/main" id="{EBC0916B-B048-BC55-B40D-968E1BEA3B25}"/>
              </a:ext>
            </a:extLst>
          </p:cNvPr>
          <p:cNvSpPr txBox="1">
            <a:spLocks/>
          </p:cNvSpPr>
          <p:nvPr/>
        </p:nvSpPr>
        <p:spPr>
          <a:xfrm>
            <a:off x="544558" y="581466"/>
            <a:ext cx="10923588" cy="94804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600" b="0" kern="1200" baseline="0">
                <a:solidFill>
                  <a:srgbClr val="D52A1C"/>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nl-NL" dirty="0">
                <a:latin typeface="Verdana"/>
              </a:rPr>
              <a:t>6</a:t>
            </a:r>
            <a:r>
              <a:rPr kumimoji="0" lang="nl-NL" sz="3600" b="0" i="0" u="none" strike="noStrike" kern="1200" cap="none" spc="0" normalizeH="0" baseline="0" noProof="0" dirty="0">
                <a:ln>
                  <a:noFill/>
                </a:ln>
                <a:solidFill>
                  <a:srgbClr val="D52A1C"/>
                </a:solidFill>
                <a:effectLst/>
                <a:uLnTx/>
                <a:uFillTx/>
                <a:latin typeface="Verdana"/>
                <a:ea typeface="+mj-ea"/>
                <a:cs typeface="+mj-cs"/>
              </a:rPr>
              <a:t>. Rechtshandhaving*</a:t>
            </a:r>
          </a:p>
        </p:txBody>
      </p:sp>
      <p:sp>
        <p:nvSpPr>
          <p:cNvPr id="9" name="Tekstvak 8">
            <a:extLst>
              <a:ext uri="{FF2B5EF4-FFF2-40B4-BE49-F238E27FC236}">
                <a16:creationId xmlns:a16="http://schemas.microsoft.com/office/drawing/2014/main" id="{06D638A2-73B1-BA97-BC7F-EC54444728E6}"/>
              </a:ext>
            </a:extLst>
          </p:cNvPr>
          <p:cNvSpPr txBox="1"/>
          <p:nvPr/>
        </p:nvSpPr>
        <p:spPr>
          <a:xfrm>
            <a:off x="6705598" y="215760"/>
            <a:ext cx="5172637" cy="400110"/>
          </a:xfrm>
          <a:prstGeom prst="rect">
            <a:avLst/>
          </a:prstGeom>
          <a:noFill/>
        </p:spPr>
        <p:txBody>
          <a:bodyPr wrap="square" rtlCol="0">
            <a:spAutoFit/>
          </a:bodyPr>
          <a:lstStyle/>
          <a:p>
            <a:r>
              <a:rPr lang="nl-NL" sz="1000" b="1" i="1" dirty="0">
                <a:solidFill>
                  <a:srgbClr val="C00000"/>
                </a:solidFill>
              </a:rPr>
              <a:t>*</a:t>
            </a:r>
            <a:r>
              <a:rPr lang="nl-NL" sz="1000" i="1" dirty="0"/>
              <a:t> Voor zover het gebruik ervan is toegestaan op grond van het toepasselijke Unierecht of nationale recht. </a:t>
            </a:r>
          </a:p>
        </p:txBody>
      </p:sp>
      <p:sp>
        <p:nvSpPr>
          <p:cNvPr id="2" name="Tijdelijke aanduiding voor voettekst 4">
            <a:extLst>
              <a:ext uri="{FF2B5EF4-FFF2-40B4-BE49-F238E27FC236}">
                <a16:creationId xmlns:a16="http://schemas.microsoft.com/office/drawing/2014/main" id="{C91BCDA7-82A8-BDC3-CCE1-9BBC46E5C048}"/>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434542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70694F-E628-CB33-AEDA-3318FCCFD1B2}"/>
              </a:ext>
            </a:extLst>
          </p:cNvPr>
          <p:cNvSpPr>
            <a:spLocks noGrp="1"/>
          </p:cNvSpPr>
          <p:nvPr>
            <p:ph type="title"/>
          </p:nvPr>
        </p:nvSpPr>
        <p:spPr>
          <a:xfrm>
            <a:off x="635000" y="836560"/>
            <a:ext cx="10923588" cy="948047"/>
          </a:xfrm>
        </p:spPr>
        <p:txBody>
          <a:bodyPr>
            <a:normAutofit/>
          </a:bodyPr>
          <a:lstStyle/>
          <a:p>
            <a:r>
              <a:rPr lang="nl-NL" dirty="0"/>
              <a:t>7. Migratie-, asiel- en grensbeheer*</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682812" y="1630228"/>
            <a:ext cx="10521576" cy="830997"/>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0000"/>
                </a:solidFill>
                <a:effectLst/>
                <a:uLnTx/>
                <a:uFillTx/>
                <a:latin typeface="Verdana"/>
                <a:ea typeface="+mn-ea"/>
                <a:cs typeface="+mn-cs"/>
              </a:rPr>
              <a:t>AI-systemen die worden gebruikt op het gebied van migratie, asiel en grenstoezichtbeheer hebben gevolgen voor personen die vaak in een bijzonder kwetsbare positie verkeren en die afhankelijk zijn van de uitkomst van de acties van de bevoegde overheidsinstanties. De nauwkeurigheid, niet-discriminerende aard en transparantie van de AI-systemen die in deze context worden gebruikt, zijn derhalve van bijzonder belang om de eerbiediging van de grondrechten van de betrokken personen te waarborgen.</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8" name="Tekstvak 7">
            <a:extLst>
              <a:ext uri="{FF2B5EF4-FFF2-40B4-BE49-F238E27FC236}">
                <a16:creationId xmlns:a16="http://schemas.microsoft.com/office/drawing/2014/main" id="{E8B11A6E-8B3E-ABB3-CA1C-BDA8BF69844B}"/>
              </a:ext>
            </a:extLst>
          </p:cNvPr>
          <p:cNvSpPr txBox="1"/>
          <p:nvPr/>
        </p:nvSpPr>
        <p:spPr>
          <a:xfrm>
            <a:off x="6705598" y="215760"/>
            <a:ext cx="5172637" cy="400110"/>
          </a:xfrm>
          <a:prstGeom prst="rect">
            <a:avLst/>
          </a:prstGeom>
          <a:noFill/>
        </p:spPr>
        <p:txBody>
          <a:bodyPr wrap="square" rtlCol="0">
            <a:spAutoFit/>
          </a:bodyPr>
          <a:lstStyle/>
          <a:p>
            <a:r>
              <a:rPr lang="nl-NL" sz="1000" b="1" i="1" dirty="0">
                <a:solidFill>
                  <a:srgbClr val="C00000"/>
                </a:solidFill>
              </a:rPr>
              <a:t>*</a:t>
            </a:r>
            <a:r>
              <a:rPr lang="nl-NL" sz="1000" i="1" dirty="0"/>
              <a:t> Voor zover het gebruik ervan is toegestaan op grond van het toepasselijke Unierecht of nationale recht. </a:t>
            </a:r>
          </a:p>
        </p:txBody>
      </p:sp>
      <p:sp>
        <p:nvSpPr>
          <p:cNvPr id="10" name="Tijdelijke aanduiding voor inhoud 9">
            <a:extLst>
              <a:ext uri="{FF2B5EF4-FFF2-40B4-BE49-F238E27FC236}">
                <a16:creationId xmlns:a16="http://schemas.microsoft.com/office/drawing/2014/main" id="{C009A7BF-FA51-49B8-EC1B-1CD930FAB6CE}"/>
              </a:ext>
            </a:extLst>
          </p:cNvPr>
          <p:cNvSpPr>
            <a:spLocks noGrp="1"/>
          </p:cNvSpPr>
          <p:nvPr>
            <p:ph idx="1"/>
          </p:nvPr>
        </p:nvSpPr>
        <p:spPr>
          <a:xfrm>
            <a:off x="481806" y="2673483"/>
            <a:ext cx="10923588" cy="3514307"/>
          </a:xfrm>
        </p:spPr>
        <p:txBody>
          <a:bodyPr>
            <a:normAutofit fontScale="77500" lnSpcReduction="20000"/>
          </a:bodyPr>
          <a:lstStyle/>
          <a:p>
            <a:pPr marL="457200" indent="-457200">
              <a:buSzPct val="100000"/>
              <a:buFont typeface="+mj-lt"/>
              <a:buAutoNum type="alphaLcParenR"/>
            </a:pPr>
            <a:r>
              <a:rPr lang="nl-NL" i="1" dirty="0"/>
              <a:t>Systemen voor overheidsinstanties om te gebruiken als </a:t>
            </a:r>
            <a:r>
              <a:rPr lang="nl-NL" i="1" dirty="0">
                <a:solidFill>
                  <a:srgbClr val="D52A1C"/>
                </a:solidFill>
              </a:rPr>
              <a:t>leugendetector</a:t>
            </a:r>
            <a:r>
              <a:rPr lang="nl-NL" i="1" dirty="0"/>
              <a:t>.</a:t>
            </a:r>
          </a:p>
          <a:p>
            <a:pPr marL="457200" indent="-457200">
              <a:buSzPct val="100000"/>
              <a:buFont typeface="+mj-lt"/>
              <a:buAutoNum type="alphaLcParenR"/>
            </a:pPr>
            <a:r>
              <a:rPr lang="nl-NL" i="1" dirty="0"/>
              <a:t>Systemen voor overheidsinstanties om risic</a:t>
            </a:r>
            <a:r>
              <a:rPr lang="nl-NL" i="1" dirty="0">
                <a:solidFill>
                  <a:srgbClr val="D52A1C"/>
                </a:solidFill>
              </a:rPr>
              <a:t>o’s voor veiligheid, op illegale migratie</a:t>
            </a:r>
            <a:r>
              <a:rPr lang="nl-NL" i="1" dirty="0"/>
              <a:t> of een </a:t>
            </a:r>
            <a:r>
              <a:rPr lang="nl-NL" i="1" dirty="0">
                <a:solidFill>
                  <a:srgbClr val="D52A1C"/>
                </a:solidFill>
              </a:rPr>
              <a:t>gezondheidsrisico</a:t>
            </a:r>
            <a:r>
              <a:rPr lang="nl-NL" i="1" dirty="0"/>
              <a:t> bij binnenkomst van een land te beoordelen.</a:t>
            </a:r>
          </a:p>
          <a:p>
            <a:pPr marL="457200" indent="-457200">
              <a:buSzPct val="100000"/>
              <a:buFont typeface="+mj-lt"/>
              <a:buAutoNum type="alphaLcParenR"/>
            </a:pPr>
            <a:r>
              <a:rPr lang="nl-NL" i="1" dirty="0"/>
              <a:t>Systemen om overheidsinstanties bij te staan bij het </a:t>
            </a:r>
            <a:r>
              <a:rPr lang="nl-NL" i="1" dirty="0">
                <a:solidFill>
                  <a:srgbClr val="D52A1C"/>
                </a:solidFill>
              </a:rPr>
              <a:t>behandelen van asiel, visa of verblijfsvergunning</a:t>
            </a:r>
            <a:r>
              <a:rPr lang="nl-NL" i="1" dirty="0"/>
              <a:t>, inclusief aanverwante </a:t>
            </a:r>
            <a:r>
              <a:rPr lang="nl-NL" i="1" dirty="0">
                <a:solidFill>
                  <a:srgbClr val="D52A1C"/>
                </a:solidFill>
              </a:rPr>
              <a:t>klachten</a:t>
            </a:r>
            <a:r>
              <a:rPr lang="nl-NL" i="1" dirty="0"/>
              <a:t>.</a:t>
            </a:r>
          </a:p>
          <a:p>
            <a:pPr marL="0" indent="0">
              <a:buNone/>
            </a:pPr>
            <a:endParaRPr lang="nl-NL" dirty="0"/>
          </a:p>
          <a:p>
            <a:pPr marL="0" indent="0">
              <a:buNone/>
            </a:pPr>
            <a:endParaRPr lang="nl-NL" dirty="0"/>
          </a:p>
          <a:p>
            <a:pPr marL="457200" indent="-457200">
              <a:buSzPct val="100000"/>
              <a:buFont typeface="+mj-lt"/>
              <a:buAutoNum type="alphaLcParenR" startAt="4"/>
            </a:pPr>
            <a:r>
              <a:rPr lang="nl-NL" i="1" dirty="0"/>
              <a:t>Systemen voor overheidsinstanties voor het </a:t>
            </a:r>
            <a:r>
              <a:rPr lang="nl-NL" i="1" dirty="0">
                <a:solidFill>
                  <a:srgbClr val="D52A1C"/>
                </a:solidFill>
              </a:rPr>
              <a:t>opsporen, herkennen of identificeren van personen</a:t>
            </a:r>
            <a:r>
              <a:rPr lang="nl-NL" i="1" dirty="0"/>
              <a:t>.</a:t>
            </a:r>
          </a:p>
          <a:p>
            <a:r>
              <a:rPr lang="nl-NL" dirty="0"/>
              <a:t>Meest algemene categorie op het gebied van migratie-, asiel- en grensbeheer.</a:t>
            </a:r>
          </a:p>
          <a:p>
            <a:r>
              <a:rPr lang="nl-NL" b="1" dirty="0"/>
              <a:t>Uitzondering</a:t>
            </a:r>
            <a:r>
              <a:rPr lang="nl-NL" dirty="0"/>
              <a:t> (dus geen hoog risico): systemen voor de verificatie van reisdocumenten. Dit verwijst meestal naar technieken voor </a:t>
            </a:r>
            <a:r>
              <a:rPr lang="nl-NL" dirty="0" err="1"/>
              <a:t>realtime</a:t>
            </a:r>
            <a:r>
              <a:rPr lang="nl-NL" dirty="0"/>
              <a:t> biometrie op afstand in grensgebieden, bijvoorbeeld om onrechtmatige grensoverschrijdingen op te sporen.</a:t>
            </a:r>
          </a:p>
          <a:p>
            <a:endParaRPr lang="nl-NL" dirty="0"/>
          </a:p>
        </p:txBody>
      </p:sp>
      <p:sp>
        <p:nvSpPr>
          <p:cNvPr id="2" name="Tijdelijke aanduiding voor voettekst 4">
            <a:extLst>
              <a:ext uri="{FF2B5EF4-FFF2-40B4-BE49-F238E27FC236}">
                <a16:creationId xmlns:a16="http://schemas.microsoft.com/office/drawing/2014/main" id="{77F50EB6-A9AA-AE78-A762-62F9D9F0B180}"/>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047783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70694F-E628-CB33-AEDA-3318FCCFD1B2}"/>
              </a:ext>
            </a:extLst>
          </p:cNvPr>
          <p:cNvSpPr>
            <a:spLocks noGrp="1"/>
          </p:cNvSpPr>
          <p:nvPr>
            <p:ph type="title"/>
          </p:nvPr>
        </p:nvSpPr>
        <p:spPr>
          <a:xfrm>
            <a:off x="635000" y="744909"/>
            <a:ext cx="10923588" cy="948047"/>
          </a:xfrm>
        </p:spPr>
        <p:txBody>
          <a:bodyPr>
            <a:normAutofit/>
          </a:bodyPr>
          <a:lstStyle/>
          <a:p>
            <a:r>
              <a:rPr lang="nl-NL" dirty="0"/>
              <a:t>8. Rechtspraak en democratische processen</a:t>
            </a:r>
          </a:p>
        </p:txBody>
      </p:sp>
      <p:sp>
        <p:nvSpPr>
          <p:cNvPr id="4" name="Tijdelijke aanduiding voor dianummer 3">
            <a:extLst>
              <a:ext uri="{FF2B5EF4-FFF2-40B4-BE49-F238E27FC236}">
                <a16:creationId xmlns:a16="http://schemas.microsoft.com/office/drawing/2014/main" id="{80684401-1FAB-5C47-3766-CCE322852F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ekstvak 5">
            <a:extLst>
              <a:ext uri="{FF2B5EF4-FFF2-40B4-BE49-F238E27FC236}">
                <a16:creationId xmlns:a16="http://schemas.microsoft.com/office/drawing/2014/main" id="{F2E91E00-FD66-5CB0-4749-E9E3B78F22CA}"/>
              </a:ext>
            </a:extLst>
          </p:cNvPr>
          <p:cNvSpPr txBox="1"/>
          <p:nvPr/>
        </p:nvSpPr>
        <p:spPr>
          <a:xfrm>
            <a:off x="682812" y="1357116"/>
            <a:ext cx="10521576" cy="646331"/>
          </a:xfrm>
          <a:prstGeom prst="rect">
            <a:avLst/>
          </a:prstGeom>
          <a:solidFill>
            <a:schemeClr val="bg1"/>
          </a:solidFill>
          <a:ln w="19050">
            <a:solidFill>
              <a:srgbClr val="D52A1C"/>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000000"/>
                </a:solidFill>
                <a:effectLst/>
                <a:uLnTx/>
                <a:uFillTx/>
                <a:latin typeface="Verdana"/>
                <a:ea typeface="+mn-ea"/>
                <a:cs typeface="+mn-cs"/>
              </a:rPr>
              <a:t>Bepaalde AI-systemen die bedoeld zijn voor de rechtsbedeling en democratische processen moeten als systemen met een hoog risico worden geclassificeerd gezien hun mogelijk aanzienlijke effecten op de democratie, de rechtsstaat, de individuele vrijheden en het recht op een doeltreffende voorziening in rechte en op een onpartijdig gerecht.</a:t>
            </a:r>
          </a:p>
        </p:txBody>
      </p:sp>
      <p:sp>
        <p:nvSpPr>
          <p:cNvPr id="7" name="Tijdelijke aanduiding voor inhoud 1">
            <a:extLst>
              <a:ext uri="{FF2B5EF4-FFF2-40B4-BE49-F238E27FC236}">
                <a16:creationId xmlns:a16="http://schemas.microsoft.com/office/drawing/2014/main" id="{A0F08A1F-9AA6-2AB8-4D6E-7481A2629941}"/>
              </a:ext>
            </a:extLst>
          </p:cNvPr>
          <p:cNvSpPr txBox="1">
            <a:spLocks/>
          </p:cNvSpPr>
          <p:nvPr/>
        </p:nvSpPr>
        <p:spPr>
          <a:xfrm>
            <a:off x="6248399" y="1225165"/>
            <a:ext cx="5614988" cy="5148648"/>
          </a:xfrm>
          <a:prstGeom prst="rect">
            <a:avLst/>
          </a:prstGeom>
        </p:spPr>
        <p:txBody>
          <a:bodyPr vert="horz" lIns="91440" tIns="45720" rIns="91440" bIns="45720" numCol="1" spcCol="468000" rtlCol="0">
            <a:normAutofit/>
          </a:bodyPr>
          <a:lstStyle>
            <a:lvl1pPr marL="316800" indent="-316800" algn="l" defTabSz="914400" rtl="0" eaLnBrk="1" latinLnBrk="0" hangingPunct="1">
              <a:lnSpc>
                <a:spcPct val="90000"/>
              </a:lnSpc>
              <a:spcBef>
                <a:spcPts val="1200"/>
              </a:spcBef>
              <a:buClr>
                <a:srgbClr val="D52A1C"/>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rgbClr val="D52A1C"/>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rgbClr val="D52A1C"/>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rgbClr val="D52A1C"/>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Clr>
                <a:srgbClr val="D52A1C"/>
              </a:buClr>
              <a:buFont typeface="Verdana" panose="020B0604030504040204" pitchFamily="34" charset="0"/>
              <a:buChar char="–"/>
              <a:defRPr sz="1600" kern="1200" baseline="0">
                <a:solidFill>
                  <a:srgbClr val="D52A1C"/>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baseline="0">
                <a:solidFill>
                  <a:srgbClr val="D52A1C"/>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accent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316800" marR="0" lvl="0" indent="-316800" algn="l" defTabSz="914400" rtl="0" eaLnBrk="1" fontAlgn="auto" latinLnBrk="0" hangingPunct="1">
              <a:lnSpc>
                <a:spcPct val="90000"/>
              </a:lnSpc>
              <a:spcBef>
                <a:spcPts val="1200"/>
              </a:spcBef>
              <a:spcAft>
                <a:spcPts val="0"/>
              </a:spcAft>
              <a:buClr>
                <a:srgbClr val="D52A1C"/>
              </a:buClr>
              <a:buSzPct val="80000"/>
              <a:buFont typeface="Verdana" panose="020B0604030504040204" pitchFamily="34" charset="0"/>
              <a:buChar char="›"/>
              <a:tabLst/>
              <a:defRPr/>
            </a:pPr>
            <a:endParaRPr kumimoji="0" lang="nl-NL" sz="2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Tijdelijke aanduiding voor inhoud 9">
            <a:extLst>
              <a:ext uri="{FF2B5EF4-FFF2-40B4-BE49-F238E27FC236}">
                <a16:creationId xmlns:a16="http://schemas.microsoft.com/office/drawing/2014/main" id="{C009A7BF-FA51-49B8-EC1B-1CD930FAB6CE}"/>
              </a:ext>
            </a:extLst>
          </p:cNvPr>
          <p:cNvSpPr>
            <a:spLocks noGrp="1"/>
          </p:cNvSpPr>
          <p:nvPr>
            <p:ph idx="1"/>
          </p:nvPr>
        </p:nvSpPr>
        <p:spPr>
          <a:xfrm>
            <a:off x="481806" y="2188429"/>
            <a:ext cx="10923588" cy="3999361"/>
          </a:xfrm>
        </p:spPr>
        <p:txBody>
          <a:bodyPr>
            <a:noAutofit/>
          </a:bodyPr>
          <a:lstStyle/>
          <a:p>
            <a:pPr marL="457200" indent="-457200">
              <a:buSzPct val="100000"/>
              <a:buFont typeface="+mj-lt"/>
              <a:buAutoNum type="alphaLcParenR"/>
            </a:pPr>
            <a:r>
              <a:rPr lang="nl-NL" sz="1300" i="1" dirty="0"/>
              <a:t>Systemen bedoeld om door of namens een </a:t>
            </a:r>
            <a:r>
              <a:rPr lang="nl-NL" sz="1300" i="1" dirty="0">
                <a:solidFill>
                  <a:srgbClr val="D52A1C"/>
                </a:solidFill>
              </a:rPr>
              <a:t>gerechtelijke instantie </a:t>
            </a:r>
            <a:r>
              <a:rPr lang="nl-NL" sz="1300" i="1" dirty="0"/>
              <a:t>of in </a:t>
            </a:r>
            <a:r>
              <a:rPr lang="nl-NL" sz="1300" i="1" dirty="0">
                <a:solidFill>
                  <a:srgbClr val="D52A1C"/>
                </a:solidFill>
              </a:rPr>
              <a:t>alternatieve geschillenbeslechting </a:t>
            </a:r>
            <a:r>
              <a:rPr lang="nl-NL" sz="1300" i="1" dirty="0"/>
              <a:t>te worden gebruikt om </a:t>
            </a:r>
          </a:p>
          <a:p>
            <a:pPr marL="770400" lvl="1" indent="-457200">
              <a:buFont typeface="+mj-lt"/>
              <a:buAutoNum type="arabicPeriod"/>
            </a:pPr>
            <a:r>
              <a:rPr lang="nl-NL" sz="1300" i="1" dirty="0"/>
              <a:t>te ondersteunen bij het </a:t>
            </a:r>
            <a:r>
              <a:rPr lang="nl-NL" sz="1300" i="1" dirty="0">
                <a:solidFill>
                  <a:srgbClr val="D52A1C"/>
                </a:solidFill>
              </a:rPr>
              <a:t>onderzoeken en uitleggen van feiten, </a:t>
            </a:r>
            <a:r>
              <a:rPr lang="nl-NL" sz="1300" i="1" dirty="0"/>
              <a:t>óf </a:t>
            </a:r>
          </a:p>
          <a:p>
            <a:pPr marL="770400" lvl="1" indent="-457200">
              <a:buFont typeface="+mj-lt"/>
              <a:buAutoNum type="arabicPeriod"/>
            </a:pPr>
            <a:r>
              <a:rPr lang="nl-NL" sz="1300" i="1" dirty="0"/>
              <a:t>om de </a:t>
            </a:r>
            <a:r>
              <a:rPr lang="nl-NL" sz="1300" i="1" dirty="0">
                <a:solidFill>
                  <a:srgbClr val="D52A1C"/>
                </a:solidFill>
              </a:rPr>
              <a:t>wet uit te leggen </a:t>
            </a:r>
            <a:r>
              <a:rPr lang="nl-NL" sz="1300" i="1" dirty="0"/>
              <a:t>of </a:t>
            </a:r>
            <a:r>
              <a:rPr lang="nl-NL" sz="1300" i="1" dirty="0">
                <a:solidFill>
                  <a:srgbClr val="D52A1C"/>
                </a:solidFill>
              </a:rPr>
              <a:t>toe te passen op een set aan feiten</a:t>
            </a:r>
            <a:endParaRPr lang="nl-NL" sz="1300" i="1" dirty="0"/>
          </a:p>
          <a:p>
            <a:r>
              <a:rPr lang="nl-NL" sz="1300" dirty="0"/>
              <a:t>Om te bepalen of een instantie een </a:t>
            </a:r>
            <a:r>
              <a:rPr lang="nl-NL" sz="1300" b="1" dirty="0"/>
              <a:t>gerechtelijke instantie </a:t>
            </a:r>
            <a:r>
              <a:rPr lang="nl-NL" sz="1300" dirty="0"/>
              <a:t>is, zijn een aantal factoren relevant, zoals of het dwingende rechtsbevoegdheid heeft, onafhankelijk is, geen specifieke instructies aanneemt van een ministerie en de rechtsstaat toepast. Dit geldt ook voor organen die beslissen over bestuursrecht.</a:t>
            </a:r>
          </a:p>
          <a:p>
            <a:r>
              <a:rPr lang="nl-NL" sz="1300" b="1" dirty="0"/>
              <a:t>Alternatieve geschillenbeslechting</a:t>
            </a:r>
            <a:r>
              <a:rPr lang="nl-NL" sz="1300" dirty="0"/>
              <a:t>: overweging 61 noemt het criterium dat de resultaten van alternatieve geschilbeslechting rechtsgevolgen voor de partijen moeten hebben, wat impliceert dat bemiddeling uitgesloten zou zijn wegens haar meer vrijwillige aard.</a:t>
            </a:r>
          </a:p>
          <a:p>
            <a:endParaRPr lang="nl-NL" sz="1300" dirty="0"/>
          </a:p>
          <a:p>
            <a:r>
              <a:rPr lang="nl-NL" sz="1300" dirty="0"/>
              <a:t>Het gebruik van AI-systemen kan de beslissingsbevoegdheid van rechters of de onafhankelijkheid van de rechterlijke macht </a:t>
            </a:r>
            <a:r>
              <a:rPr lang="nl-NL" sz="1300" b="1" dirty="0"/>
              <a:t>ondersteunen</a:t>
            </a:r>
            <a:r>
              <a:rPr lang="nl-NL" sz="1300" dirty="0"/>
              <a:t>, maar mag deze niet vervangen: de uiteindelijke besluitvorming moet een door de mens aangestuurde activiteit blijven.</a:t>
            </a:r>
          </a:p>
          <a:p>
            <a:r>
              <a:rPr lang="nl-NL" sz="1300" b="1" dirty="0"/>
              <a:t>Uitzondering</a:t>
            </a:r>
            <a:r>
              <a:rPr lang="nl-NL" sz="1300" dirty="0"/>
              <a:t> (dus geen hoog risico): AI-systemen die bedoeld zijn voor louter ondersteunende administratieve activiteiten die geen gevolgen hebben voor de daadwerkelijke rechtsbedeling in afzonderlijke zaken, zoals de </a:t>
            </a:r>
            <a:r>
              <a:rPr lang="nl-NL" sz="1300" dirty="0" err="1"/>
              <a:t>anonimisering</a:t>
            </a:r>
            <a:r>
              <a:rPr lang="nl-NL" sz="1300" dirty="0"/>
              <a:t> of </a:t>
            </a:r>
            <a:r>
              <a:rPr lang="nl-NL" sz="1300" dirty="0" err="1"/>
              <a:t>pseudonimisering</a:t>
            </a:r>
            <a:r>
              <a:rPr lang="nl-NL" sz="1300" dirty="0"/>
              <a:t> van rechterlijke beslissingen, documenten of data, de communicatie tussen personeelsleden en administratieve taken.</a:t>
            </a:r>
          </a:p>
          <a:p>
            <a:pPr marL="457200" indent="-457200">
              <a:buSzPct val="100000"/>
              <a:buFont typeface="+mj-lt"/>
              <a:buAutoNum type="alphaLcParenR" startAt="2"/>
            </a:pPr>
            <a:r>
              <a:rPr lang="nl-NL" sz="1300" i="1" dirty="0"/>
              <a:t>Systemen voor het </a:t>
            </a:r>
            <a:r>
              <a:rPr lang="nl-NL" sz="1300" i="1" dirty="0">
                <a:solidFill>
                  <a:srgbClr val="D52A1C"/>
                </a:solidFill>
              </a:rPr>
              <a:t>beïnvloeden van verkiezingen of referenda of het stemgedrag </a:t>
            </a:r>
            <a:r>
              <a:rPr lang="nl-NL" sz="1300" i="1" dirty="0"/>
              <a:t>van personen.</a:t>
            </a:r>
          </a:p>
          <a:p>
            <a:r>
              <a:rPr lang="nl-NL" sz="1300" b="1" dirty="0"/>
              <a:t>Uitzondering</a:t>
            </a:r>
            <a:r>
              <a:rPr lang="nl-NL" sz="1300" dirty="0"/>
              <a:t> (dus geen hoog risico): AI-systemen waar personen niet rechtstreeks worden blootgesteld aan de output ervan, zoals instrumenten die worden gebruikt om politieke campagnes te organiseren, te optimaliseren of te structureren vanuit administratief of logistiek oogpunt.</a:t>
            </a:r>
          </a:p>
        </p:txBody>
      </p:sp>
      <p:sp>
        <p:nvSpPr>
          <p:cNvPr id="2" name="Tijdelijke aanduiding voor voettekst 4">
            <a:extLst>
              <a:ext uri="{FF2B5EF4-FFF2-40B4-BE49-F238E27FC236}">
                <a16:creationId xmlns:a16="http://schemas.microsoft.com/office/drawing/2014/main" id="{DAE9A3F1-51D2-C486-CAA0-69987E1F5C3C}"/>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850356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DD43F7F-ED40-431C-A325-42AC32059EE8}"/>
              </a:ext>
            </a:extLst>
          </p:cNvPr>
          <p:cNvSpPr>
            <a:spLocks noGrp="1"/>
          </p:cNvSpPr>
          <p:nvPr>
            <p:ph idx="1"/>
          </p:nvPr>
        </p:nvSpPr>
        <p:spPr>
          <a:xfrm>
            <a:off x="635000" y="1940774"/>
            <a:ext cx="10923588" cy="4404608"/>
          </a:xfrm>
        </p:spPr>
        <p:txBody>
          <a:bodyPr vert="horz" lIns="91440" tIns="45720" rIns="91440" bIns="45720" numCol="2" spcCol="468000" rtlCol="0" anchor="t">
            <a:normAutofit/>
          </a:bodyPr>
          <a:lstStyle/>
          <a:p>
            <a:pPr marL="316230" indent="-316230"/>
            <a:r>
              <a:rPr lang="nl-NL" sz="2000" dirty="0"/>
              <a:t>AI-modellen voor algemene doeleinden zijn ontworpen om een breed scala aan taken uit te voeren. Ze worden getraind op enorme hoeveelheden data en zijn veelzijdig inzetbaar. Vanwege de brede toepasbaarheid van deze modellen, worden er veel AI-systemen op voortgebouwd. Bekende voorbeelden zijn modellen zoals GPT-4 en BERT. Deze modellen kunnen teksten, audio, video en zelfs computercode genereren. Dat maakt ze waardevol voor verschillende toepassingen.</a:t>
            </a:r>
          </a:p>
          <a:p>
            <a:pPr marL="316230" indent="-316230"/>
            <a:endParaRPr lang="nl-NL" sz="2000" dirty="0">
              <a:ea typeface="Verdana"/>
            </a:endParaRPr>
          </a:p>
          <a:p>
            <a:r>
              <a:rPr lang="nl-NL" sz="2000" dirty="0"/>
              <a:t>Belangrijk om te weten is dat deze AI-modellen nog geen zelfstandige systemen zijn. Ze vormen de basis voor AI-systemen, maar zonder extra componenten zoals een gebruikersinterface zijn ze niet meer dan een krachtige tool. Voorbeelden van AI-systemen die gebruikmaken van deze modellen zijn </a:t>
            </a:r>
            <a:r>
              <a:rPr lang="nl-NL" sz="2000" dirty="0" err="1"/>
              <a:t>ChatGPT</a:t>
            </a:r>
            <a:r>
              <a:rPr lang="nl-NL" sz="2000" dirty="0"/>
              <a:t>, IBM </a:t>
            </a:r>
            <a:r>
              <a:rPr lang="nl-NL" sz="2000" dirty="0" err="1"/>
              <a:t>Watsonx</a:t>
            </a:r>
            <a:r>
              <a:rPr lang="nl-NL" sz="2000" dirty="0"/>
              <a:t> en Microsoft </a:t>
            </a:r>
            <a:r>
              <a:rPr lang="nl-NL" sz="2000" dirty="0" err="1"/>
              <a:t>Copilot</a:t>
            </a:r>
            <a:r>
              <a:rPr lang="nl-NL" sz="2000" dirty="0"/>
              <a:t>.</a:t>
            </a:r>
          </a:p>
          <a:p>
            <a:endParaRPr lang="nl-NL" sz="2000" dirty="0"/>
          </a:p>
        </p:txBody>
      </p:sp>
      <p:sp>
        <p:nvSpPr>
          <p:cNvPr id="3" name="Titel 2">
            <a:extLst>
              <a:ext uri="{FF2B5EF4-FFF2-40B4-BE49-F238E27FC236}">
                <a16:creationId xmlns:a16="http://schemas.microsoft.com/office/drawing/2014/main" id="{646162F6-9AC1-8E7F-FCEE-7FE84F5E1F17}"/>
              </a:ext>
            </a:extLst>
          </p:cNvPr>
          <p:cNvSpPr>
            <a:spLocks noGrp="1"/>
          </p:cNvSpPr>
          <p:nvPr>
            <p:ph type="title"/>
          </p:nvPr>
        </p:nvSpPr>
        <p:spPr/>
        <p:txBody>
          <a:bodyPr/>
          <a:lstStyle/>
          <a:p>
            <a:r>
              <a:rPr lang="nl-NL" dirty="0"/>
              <a:t>AI-modellen voor algemene doeleinden</a:t>
            </a:r>
          </a:p>
        </p:txBody>
      </p:sp>
      <p:sp>
        <p:nvSpPr>
          <p:cNvPr id="4" name="Tijdelijke aanduiding voor dianummer 3">
            <a:extLst>
              <a:ext uri="{FF2B5EF4-FFF2-40B4-BE49-F238E27FC236}">
                <a16:creationId xmlns:a16="http://schemas.microsoft.com/office/drawing/2014/main" id="{8ED5ED90-F7C5-7180-5C33-14B4ED5076AF}"/>
              </a:ext>
            </a:extLst>
          </p:cNvPr>
          <p:cNvSpPr>
            <a:spLocks noGrp="1"/>
          </p:cNvSpPr>
          <p:nvPr>
            <p:ph type="sldNum" sz="quarter" idx="12"/>
          </p:nvPr>
        </p:nvSpPr>
        <p:spPr/>
        <p:txBody>
          <a:bodyPr/>
          <a:lstStyle/>
          <a:p>
            <a:fld id="{10A0A6AF-03C5-477E-939A-E28F7E7F05EA}" type="slidenum">
              <a:rPr lang="nl-NL" smtClean="0"/>
              <a:pPr/>
              <a:t>46</a:t>
            </a:fld>
            <a:endParaRPr lang="nl-NL" dirty="0"/>
          </a:p>
        </p:txBody>
      </p:sp>
      <p:sp>
        <p:nvSpPr>
          <p:cNvPr id="5" name="Tijdelijke aanduiding voor voettekst 4">
            <a:extLst>
              <a:ext uri="{FF2B5EF4-FFF2-40B4-BE49-F238E27FC236}">
                <a16:creationId xmlns:a16="http://schemas.microsoft.com/office/drawing/2014/main" id="{A331DFA9-EA36-3E3D-FC4A-EC847935A40D}"/>
              </a:ext>
            </a:extLst>
          </p:cNvPr>
          <p:cNvSpPr>
            <a:spLocks noGrp="1"/>
          </p:cNvSpPr>
          <p:nvPr>
            <p:ph type="ftr" sz="quarter" idx="3"/>
          </p:nvPr>
        </p:nvSpPr>
        <p:spPr/>
        <p:txBody>
          <a:bodyPr/>
          <a:lstStyle/>
          <a:p>
            <a:fld id="{F47EF775-05F8-4D0C-9300-69849B26FFE2}" type="datetime4">
              <a:rPr lang="nl-NL" smtClean="0"/>
              <a:pPr/>
              <a:t>13 december 2024</a:t>
            </a:fld>
            <a:r>
              <a:rPr lang="en-US"/>
              <a:t> | Voettekst</a:t>
            </a:r>
            <a:endParaRPr lang="nl-NL" dirty="0"/>
          </a:p>
        </p:txBody>
      </p:sp>
    </p:spTree>
    <p:extLst>
      <p:ext uri="{BB962C8B-B14F-4D97-AF65-F5344CB8AC3E}">
        <p14:creationId xmlns:p14="http://schemas.microsoft.com/office/powerpoint/2010/main" val="287458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DD43F7F-ED40-431C-A325-42AC32059EE8}"/>
              </a:ext>
            </a:extLst>
          </p:cNvPr>
          <p:cNvSpPr>
            <a:spLocks noGrp="1"/>
          </p:cNvSpPr>
          <p:nvPr>
            <p:ph idx="1"/>
          </p:nvPr>
        </p:nvSpPr>
        <p:spPr/>
        <p:txBody>
          <a:bodyPr numCol="1">
            <a:normAutofit/>
          </a:bodyPr>
          <a:lstStyle/>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a:t>
            </a: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Systeemrisico</a:t>
            </a:r>
            <a:r>
              <a:rPr lang="nl-NL" sz="1800" dirty="0">
                <a:effectLst/>
                <a:latin typeface="Verdana" panose="020B0604030504040204" pitchFamily="34" charset="0"/>
                <a:ea typeface="Calibri" panose="020F0502020204030204" pitchFamily="34" charset="0"/>
                <a:cs typeface="Times New Roman" panose="02020603050405020304" pitchFamily="18" charset="0"/>
              </a:rPr>
              <a:t>´: een risico dat specifiek is voor de capaciteiten met een grote impact van AI-modellen voor algemene doeleinden, die aanzienlijke gevolgen hebben voor de markt van de Unie vanwege hun bereik, of vanwege feitelijke of redelijkerwijs te voorziene negatieve gevolgen voor de gezondheid, de veiligheid, de openbare veiligheid, de grondrechten of de samenleving als geheel, en dat op grote schaal in de hele waardeketen kan worden verspreid. </a:t>
            </a:r>
          </a:p>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a:t>
            </a: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Systemisch</a:t>
            </a:r>
            <a:r>
              <a:rPr lang="nl-NL" sz="1800" dirty="0">
                <a:effectLst/>
                <a:latin typeface="Verdana" panose="020B0604030504040204" pitchFamily="34" charset="0"/>
                <a:ea typeface="Calibri" panose="020F0502020204030204" pitchFamily="34" charset="0"/>
                <a:cs typeface="Times New Roman" panose="02020603050405020304" pitchFamily="18" charset="0"/>
              </a:rPr>
              <a:t>´ impliceert dat de schade verder gaat dat geïsoleerde incidenten en verwijst naar risico´s die een keten van gevolgen hebben over partijen of markten heen (´domino-effect´), in plaats van effecten die alleen op een klein aantal spelers van toepassing zijn. </a:t>
            </a:r>
          </a:p>
          <a:p>
            <a:pPr marL="0" indent="0">
              <a:buNone/>
            </a:pPr>
            <a:endParaRPr lang="nl-NL" dirty="0"/>
          </a:p>
        </p:txBody>
      </p:sp>
      <p:sp>
        <p:nvSpPr>
          <p:cNvPr id="3" name="Titel 2">
            <a:extLst>
              <a:ext uri="{FF2B5EF4-FFF2-40B4-BE49-F238E27FC236}">
                <a16:creationId xmlns:a16="http://schemas.microsoft.com/office/drawing/2014/main" id="{646162F6-9AC1-8E7F-FCEE-7FE84F5E1F17}"/>
              </a:ext>
            </a:extLst>
          </p:cNvPr>
          <p:cNvSpPr>
            <a:spLocks noGrp="1"/>
          </p:cNvSpPr>
          <p:nvPr>
            <p:ph type="title"/>
          </p:nvPr>
        </p:nvSpPr>
        <p:spPr>
          <a:xfrm>
            <a:off x="635000" y="1019363"/>
            <a:ext cx="10923588" cy="948047"/>
          </a:xfrm>
        </p:spPr>
        <p:txBody>
          <a:bodyPr>
            <a:normAutofit fontScale="90000"/>
          </a:bodyPr>
          <a:lstStyle/>
          <a:p>
            <a:r>
              <a:rPr lang="nl-NL" dirty="0"/>
              <a:t>AI-modellen voor algemene doeleinden </a:t>
            </a:r>
            <a:r>
              <a:rPr lang="nl-NL" u="sng" dirty="0"/>
              <a:t>met een systeemrisico</a:t>
            </a:r>
          </a:p>
        </p:txBody>
      </p:sp>
      <p:sp>
        <p:nvSpPr>
          <p:cNvPr id="4" name="Tijdelijke aanduiding voor dianummer 3">
            <a:extLst>
              <a:ext uri="{FF2B5EF4-FFF2-40B4-BE49-F238E27FC236}">
                <a16:creationId xmlns:a16="http://schemas.microsoft.com/office/drawing/2014/main" id="{8ED5ED90-F7C5-7180-5C33-14B4ED5076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5" name="Tijdelijke aanduiding voor voettekst 4">
            <a:extLst>
              <a:ext uri="{FF2B5EF4-FFF2-40B4-BE49-F238E27FC236}">
                <a16:creationId xmlns:a16="http://schemas.microsoft.com/office/drawing/2014/main" id="{A331DFA9-EA36-3E3D-FC4A-EC847935A40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47EF775-05F8-4D0C-9300-69849B26FFE2}" type="datetime4">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a:ln>
                  <a:noFill/>
                </a:ln>
                <a:solidFill>
                  <a:srgbClr val="FFFFFF">
                    <a:lumMod val="65000"/>
                  </a:srgbClr>
                </a:solidFill>
                <a:effectLst/>
                <a:uLnTx/>
                <a:uFillTx/>
                <a:latin typeface="Verdana"/>
                <a:ea typeface="+mn-ea"/>
                <a:cs typeface="+mn-cs"/>
              </a:rPr>
              <a:t> | Voettekst</a:t>
            </a:r>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pic>
        <p:nvPicPr>
          <p:cNvPr id="6" name="Graphic 5" descr="Lijn met pijl: Lichte curve met effen opvulling">
            <a:extLst>
              <a:ext uri="{FF2B5EF4-FFF2-40B4-BE49-F238E27FC236}">
                <a16:creationId xmlns:a16="http://schemas.microsoft.com/office/drawing/2014/main" id="{631EDB6D-4571-C810-DA43-1276672F0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2600" y="5381437"/>
            <a:ext cx="914400" cy="914400"/>
          </a:xfrm>
          <a:prstGeom prst="rect">
            <a:avLst/>
          </a:prstGeom>
        </p:spPr>
      </p:pic>
    </p:spTree>
    <p:extLst>
      <p:ext uri="{BB962C8B-B14F-4D97-AF65-F5344CB8AC3E}">
        <p14:creationId xmlns:p14="http://schemas.microsoft.com/office/powerpoint/2010/main" val="1190768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DD43F7F-ED40-431C-A325-42AC32059EE8}"/>
              </a:ext>
            </a:extLst>
          </p:cNvPr>
          <p:cNvSpPr>
            <a:spLocks noGrp="1"/>
          </p:cNvSpPr>
          <p:nvPr>
            <p:ph idx="1"/>
          </p:nvPr>
        </p:nvSpPr>
        <p:spPr>
          <a:xfrm>
            <a:off x="634206" y="1718824"/>
            <a:ext cx="10923588" cy="4824664"/>
          </a:xfrm>
        </p:spPr>
        <p:txBody>
          <a:bodyPr numCol="1">
            <a:noAutofit/>
          </a:bodyPr>
          <a:lstStyle/>
          <a:p>
            <a:pPr marL="0" indent="0">
              <a:lnSpc>
                <a:spcPct val="100000"/>
              </a:lnSpc>
              <a:spcBef>
                <a:spcPts val="0"/>
              </a:spcBef>
              <a:buNone/>
            </a:pPr>
            <a:r>
              <a:rPr lang="nl-NL" sz="1800" dirty="0">
                <a:effectLst/>
                <a:latin typeface="Verdana" panose="020B0604030504040204" pitchFamily="34" charset="0"/>
                <a:ea typeface="Calibri" panose="020F0502020204030204" pitchFamily="34" charset="0"/>
                <a:cs typeface="Times New Roman" panose="02020603050405020304" pitchFamily="18" charset="0"/>
              </a:rPr>
              <a:t>Een AI-model voor algemene doeleinden wordt geclassificeerd als een AI-model voor algemene doeleinden met een systeemrisico als het aan </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één van de volgende voorwaarden </a:t>
            </a:r>
            <a:r>
              <a:rPr lang="nl-NL" sz="1800" dirty="0">
                <a:effectLst/>
                <a:latin typeface="Verdana" panose="020B0604030504040204" pitchFamily="34" charset="0"/>
                <a:ea typeface="Calibri" panose="020F0502020204030204" pitchFamily="34" charset="0"/>
                <a:cs typeface="Times New Roman" panose="02020603050405020304" pitchFamily="18" charset="0"/>
              </a:rPr>
              <a:t>voldoet:</a:t>
            </a:r>
          </a:p>
          <a:p>
            <a:pPr>
              <a:lnSpc>
                <a:spcPct val="100000"/>
              </a:lnSpc>
              <a:spcBef>
                <a:spcPts val="0"/>
              </a:spcBef>
            </a:pP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342900" indent="-342900">
              <a:lnSpc>
                <a:spcPct val="100000"/>
              </a:lnSpc>
              <a:spcBef>
                <a:spcPts val="0"/>
              </a:spcBef>
              <a:buSzPct val="100000"/>
              <a:buFont typeface="+mj-lt"/>
              <a:buAutoNum type="alphaLcPeriod"/>
            </a:pPr>
            <a:r>
              <a:rPr lang="nl-NL" sz="1800" dirty="0">
                <a:latin typeface="Verdana" panose="020B0604030504040204" pitchFamily="34" charset="0"/>
                <a:ea typeface="Calibri" panose="020F0502020204030204" pitchFamily="34" charset="0"/>
                <a:cs typeface="Times New Roman" panose="02020603050405020304" pitchFamily="18" charset="0"/>
              </a:rPr>
              <a:t>H</a:t>
            </a:r>
            <a:r>
              <a:rPr lang="nl-NL" sz="1800" dirty="0">
                <a:effectLst/>
                <a:latin typeface="Verdana" panose="020B0604030504040204" pitchFamily="34" charset="0"/>
                <a:ea typeface="Calibri" panose="020F0502020204030204" pitchFamily="34" charset="0"/>
                <a:cs typeface="Times New Roman" panose="02020603050405020304" pitchFamily="18" charset="0"/>
              </a:rPr>
              <a:t>et beschikt over </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capaciteiten met een grote impact</a:t>
            </a:r>
            <a:r>
              <a:rPr lang="nl-NL" sz="1800" dirty="0">
                <a:effectLst/>
                <a:latin typeface="Verdana" panose="020B0604030504040204" pitchFamily="34" charset="0"/>
                <a:ea typeface="Calibri" panose="020F0502020204030204" pitchFamily="34" charset="0"/>
                <a:cs typeface="Times New Roman" panose="02020603050405020304" pitchFamily="18" charset="0"/>
              </a:rPr>
              <a:t> die worden geëvalueerd op basis van passende technische instrumenten en methoden, met inbegrip van indicatoren en benchmarks.</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capaciteiten met een grote impact</a:t>
            </a:r>
            <a:r>
              <a:rPr lang="nl-NL" sz="1800" dirty="0">
                <a:effectLst/>
                <a:latin typeface="Verdana" panose="020B0604030504040204" pitchFamily="34" charset="0"/>
                <a:ea typeface="Calibri" panose="020F0502020204030204" pitchFamily="34" charset="0"/>
                <a:cs typeface="Times New Roman" panose="02020603050405020304" pitchFamily="18" charset="0"/>
              </a:rPr>
              <a:t>´: capaciteiten die overeenkomen met of groter zijn dan de capaciteiten die worden opgetekend bij de meest geavanceerde AI-modellen voor algemene doeleinden.</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Dit wordt verondersteld het geval te zijn wanneer de cumulatieve hoeveelheid berekening (´</a:t>
            </a:r>
            <a:r>
              <a:rPr lang="nl-NL" sz="1800" dirty="0" err="1">
                <a:effectLst/>
                <a:latin typeface="Verdana" panose="020B0604030504040204" pitchFamily="34" charset="0"/>
                <a:ea typeface="Calibri" panose="020F0502020204030204" pitchFamily="34" charset="0"/>
                <a:cs typeface="Times New Roman" panose="02020603050405020304" pitchFamily="18" charset="0"/>
              </a:rPr>
              <a:t>compute</a:t>
            </a:r>
            <a:r>
              <a:rPr lang="nl-NL" sz="1800" dirty="0">
                <a:effectLst/>
                <a:latin typeface="Verdana" panose="020B0604030504040204" pitchFamily="34" charset="0"/>
                <a:ea typeface="Calibri" panose="020F0502020204030204" pitchFamily="34" charset="0"/>
                <a:cs typeface="Times New Roman" panose="02020603050405020304" pitchFamily="18" charset="0"/>
              </a:rPr>
              <a:t>´) die wordt gebruikt voor de training, gemeten in </a:t>
            </a:r>
            <a:r>
              <a:rPr lang="nl-NL" sz="1800" dirty="0" err="1">
                <a:effectLst/>
                <a:latin typeface="Verdana" panose="020B0604030504040204" pitchFamily="34" charset="0"/>
                <a:ea typeface="Calibri" panose="020F0502020204030204" pitchFamily="34" charset="0"/>
                <a:cs typeface="Times New Roman" panose="02020603050405020304" pitchFamily="18" charset="0"/>
              </a:rPr>
              <a:t>floating</a:t>
            </a:r>
            <a:r>
              <a:rPr lang="nl-NL" sz="1800" dirty="0">
                <a:effectLst/>
                <a:latin typeface="Verdana" panose="020B0604030504040204" pitchFamily="34" charset="0"/>
                <a:ea typeface="Calibri" panose="020F0502020204030204" pitchFamily="34" charset="0"/>
                <a:cs typeface="Times New Roman" panose="02020603050405020304" pitchFamily="18" charset="0"/>
              </a:rPr>
              <a:t> points operations (</a:t>
            </a:r>
            <a:r>
              <a:rPr lang="nl-NL" sz="1800" dirty="0" err="1">
                <a:effectLst/>
                <a:latin typeface="Verdana" panose="020B0604030504040204" pitchFamily="34" charset="0"/>
                <a:ea typeface="Calibri" panose="020F0502020204030204" pitchFamily="34" charset="0"/>
                <a:cs typeface="Times New Roman" panose="02020603050405020304" pitchFamily="18" charset="0"/>
              </a:rPr>
              <a:t>FLOPS´s</a:t>
            </a:r>
            <a:r>
              <a:rPr lang="nl-NL" sz="1800" dirty="0">
                <a:effectLst/>
                <a:latin typeface="Verdana" panose="020B0604030504040204" pitchFamily="34" charset="0"/>
                <a:ea typeface="Calibri" panose="020F0502020204030204" pitchFamily="34" charset="0"/>
                <a:cs typeface="Times New Roman" panose="02020603050405020304" pitchFamily="18" charset="0"/>
              </a:rPr>
              <a:t>) groter is dan 1025, maar kan worden vastgesteld via andere benchmarks of indicatoren.</a:t>
            </a:r>
          </a:p>
          <a:p>
            <a:pPr marL="0" indent="0">
              <a:lnSpc>
                <a:spcPct val="100000"/>
              </a:lnSpc>
              <a:spcBef>
                <a:spcPts val="0"/>
              </a:spcBef>
              <a:buNone/>
            </a:pP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3" name="Titel 2">
            <a:extLst>
              <a:ext uri="{FF2B5EF4-FFF2-40B4-BE49-F238E27FC236}">
                <a16:creationId xmlns:a16="http://schemas.microsoft.com/office/drawing/2014/main" id="{646162F6-9AC1-8E7F-FCEE-7FE84F5E1F17}"/>
              </a:ext>
            </a:extLst>
          </p:cNvPr>
          <p:cNvSpPr>
            <a:spLocks noGrp="1"/>
          </p:cNvSpPr>
          <p:nvPr>
            <p:ph type="title"/>
          </p:nvPr>
        </p:nvSpPr>
        <p:spPr>
          <a:xfrm>
            <a:off x="635000" y="636587"/>
            <a:ext cx="10923588" cy="948047"/>
          </a:xfrm>
        </p:spPr>
        <p:txBody>
          <a:bodyPr>
            <a:normAutofit fontScale="90000"/>
          </a:bodyPr>
          <a:lstStyle/>
          <a:p>
            <a:r>
              <a:rPr lang="nl-NL" dirty="0"/>
              <a:t>AI-modellen voor algemene doeleinden met een systeemrisico</a:t>
            </a:r>
          </a:p>
        </p:txBody>
      </p:sp>
      <p:sp>
        <p:nvSpPr>
          <p:cNvPr id="4" name="Tijdelijke aanduiding voor dianummer 3">
            <a:extLst>
              <a:ext uri="{FF2B5EF4-FFF2-40B4-BE49-F238E27FC236}">
                <a16:creationId xmlns:a16="http://schemas.microsoft.com/office/drawing/2014/main" id="{8ED5ED90-F7C5-7180-5C33-14B4ED5076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5" name="Tijdelijke aanduiding voor voettekst 4">
            <a:extLst>
              <a:ext uri="{FF2B5EF4-FFF2-40B4-BE49-F238E27FC236}">
                <a16:creationId xmlns:a16="http://schemas.microsoft.com/office/drawing/2014/main" id="{A331DFA9-EA36-3E3D-FC4A-EC847935A40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47EF775-05F8-4D0C-9300-69849B26FFE2}" type="datetime4">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rgbClr val="FFFFFF">
                    <a:lumMod val="65000"/>
                  </a:srgbClr>
                </a:solidFill>
                <a:effectLst/>
                <a:uLnTx/>
                <a:uFillTx/>
                <a:latin typeface="Verdana"/>
                <a:ea typeface="+mn-ea"/>
                <a:cs typeface="+mn-cs"/>
              </a:rPr>
              <a:t> | </a:t>
            </a:r>
            <a:r>
              <a:rPr kumimoji="0" lang="en-US" sz="1050" b="0" i="0" u="none" strike="noStrike" kern="1200" cap="none" spc="0" normalizeH="0" baseline="0" noProof="0" dirty="0" err="1">
                <a:ln>
                  <a:noFill/>
                </a:ln>
                <a:solidFill>
                  <a:srgbClr val="FFFFFF">
                    <a:lumMod val="65000"/>
                  </a:srgbClr>
                </a:solidFill>
                <a:effectLst/>
                <a:uLnTx/>
                <a:uFillTx/>
                <a:latin typeface="Verdana"/>
                <a:ea typeface="+mn-ea"/>
                <a:cs typeface="+mn-cs"/>
              </a:rPr>
              <a:t>Voettekst</a:t>
            </a:r>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pic>
        <p:nvPicPr>
          <p:cNvPr id="7" name="Graphic 6" descr="Lijn met pijl: Lichte curve met effen opvulling">
            <a:extLst>
              <a:ext uri="{FF2B5EF4-FFF2-40B4-BE49-F238E27FC236}">
                <a16:creationId xmlns:a16="http://schemas.microsoft.com/office/drawing/2014/main" id="{E05707D3-B8EE-D141-7E62-4AFEB65763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42600" y="5381437"/>
            <a:ext cx="914400" cy="914400"/>
          </a:xfrm>
          <a:prstGeom prst="rect">
            <a:avLst/>
          </a:prstGeom>
        </p:spPr>
      </p:pic>
    </p:spTree>
    <p:extLst>
      <p:ext uri="{BB962C8B-B14F-4D97-AF65-F5344CB8AC3E}">
        <p14:creationId xmlns:p14="http://schemas.microsoft.com/office/powerpoint/2010/main" val="2249974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ADA3957-B820-1B84-F2DD-15747A1292CA}"/>
              </a:ext>
            </a:extLst>
          </p:cNvPr>
          <p:cNvSpPr>
            <a:spLocks noGrp="1"/>
          </p:cNvSpPr>
          <p:nvPr>
            <p:ph idx="1"/>
          </p:nvPr>
        </p:nvSpPr>
        <p:spPr>
          <a:xfrm>
            <a:off x="635000" y="1930400"/>
            <a:ext cx="10923588" cy="4291012"/>
          </a:xfrm>
        </p:spPr>
        <p:txBody>
          <a:bodyPr numCol="1">
            <a:normAutofit fontScale="92500" lnSpcReduction="20000"/>
          </a:bodyPr>
          <a:lstStyle/>
          <a:p>
            <a:pPr marL="342900" indent="-342900">
              <a:lnSpc>
                <a:spcPct val="100000"/>
              </a:lnSpc>
              <a:spcBef>
                <a:spcPts val="0"/>
              </a:spcBef>
              <a:buSzPct val="100000"/>
              <a:buFont typeface="+mj-lt"/>
              <a:buAutoNum type="alphaLcPeriod" startAt="2"/>
            </a:pPr>
            <a:r>
              <a:rPr lang="nl-NL" sz="1800" dirty="0">
                <a:effectLst/>
                <a:latin typeface="Verdana" panose="020B0604030504040204" pitchFamily="34" charset="0"/>
                <a:ea typeface="Calibri" panose="020F0502020204030204" pitchFamily="34" charset="0"/>
                <a:cs typeface="Times New Roman" panose="02020603050405020304" pitchFamily="18" charset="0"/>
              </a:rPr>
              <a:t>Er is een </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besluit genomen door de Commissie </a:t>
            </a:r>
            <a:r>
              <a:rPr lang="nl-NL" sz="1800" dirty="0">
                <a:effectLst/>
                <a:latin typeface="Verdana" panose="020B0604030504040204" pitchFamily="34" charset="0"/>
                <a:ea typeface="Calibri" panose="020F0502020204030204" pitchFamily="34" charset="0"/>
                <a:cs typeface="Times New Roman" panose="02020603050405020304" pitchFamily="18" charset="0"/>
              </a:rPr>
              <a:t>dat het AI-model vergelijkbare capaciteiten of een vergelijkbare impact als beschreven in punt a hierboven. Dit is voor gevallen die niet voldoen aan de algemene criteria, maar waarvan gelijkwaardige capaciteiten/impact wordt vastgesteld. Hierbij neemt de Commissie de volgende </a:t>
            </a:r>
            <a:r>
              <a:rPr lang="nl-NL" sz="1800"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criteria</a:t>
            </a:r>
            <a:r>
              <a:rPr lang="nl-NL" sz="1800" dirty="0">
                <a:effectLst/>
                <a:latin typeface="Verdana" panose="020B0604030504040204" pitchFamily="34" charset="0"/>
                <a:ea typeface="Calibri" panose="020F0502020204030204" pitchFamily="34" charset="0"/>
                <a:cs typeface="Times New Roman" panose="02020603050405020304" pitchFamily="18" charset="0"/>
              </a:rPr>
              <a:t> in acht:</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het aantal parameters van het model;</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de kwaliteit of omvang van de dataset,</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de hoeveelheid rekenhulpmiddelen die is gebruikt om het model te trainen, gemeten in </a:t>
            </a:r>
            <a:r>
              <a:rPr lang="nl-NL" sz="1800" dirty="0" err="1">
                <a:effectLst/>
                <a:latin typeface="Verdana" panose="020B0604030504040204" pitchFamily="34" charset="0"/>
                <a:ea typeface="Calibri" panose="020F0502020204030204" pitchFamily="34" charset="0"/>
                <a:cs typeface="Times New Roman" panose="02020603050405020304" pitchFamily="18" charset="0"/>
              </a:rPr>
              <a:t>zwevendekommabewerkingen</a:t>
            </a:r>
            <a:r>
              <a:rPr lang="nl-NL" sz="1800" dirty="0">
                <a:effectLst/>
                <a:latin typeface="Verdana" panose="020B0604030504040204" pitchFamily="34" charset="0"/>
                <a:ea typeface="Calibri" panose="020F0502020204030204" pitchFamily="34" charset="0"/>
                <a:cs typeface="Times New Roman" panose="02020603050405020304" pitchFamily="18" charset="0"/>
              </a:rPr>
              <a:t>, of uitgedrukt door een combinatie van andere variabelen</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de input- en outputmodaliteiten van het model, zoals tekst-naar-tekst (grote taalmodellen), tekst-naar-beeld, multimodaliteit, en de geavanceerde drempels voor het bepalen van capaciteiten met een grote impact voor elke modaliteit, en het specifieke type input en output</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de benchmarks en evaluaties van de capaciteiten van het model, met inbegrip van het aantal taken zonder aanvullende training, het aanpassingsvermogen om nieuwe, afzonderlijke taken te leren, de mate van autonomie en schaalbaarheid en de instrumenten waartoe het toegang heeft;</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of het een grote impact heeft op de interne markt vanwege het bereik ervan, wat verondersteld wordt wanneer het beschikbaar is gesteld aan ten minste 10.000 geregistreerde zakelijke gebruikers die in de Unie zijn gevestigd;</a:t>
            </a:r>
          </a:p>
          <a:p>
            <a:pPr lvl="1">
              <a:lnSpc>
                <a:spcPct val="100000"/>
              </a:lnSpc>
              <a:spcBef>
                <a:spcPts val="0"/>
              </a:spcBef>
            </a:pPr>
            <a:r>
              <a:rPr lang="nl-NL" sz="1800" dirty="0">
                <a:effectLst/>
                <a:latin typeface="Verdana" panose="020B0604030504040204" pitchFamily="34" charset="0"/>
                <a:ea typeface="Calibri" panose="020F0502020204030204" pitchFamily="34" charset="0"/>
                <a:cs typeface="Times New Roman" panose="02020603050405020304" pitchFamily="18" charset="0"/>
              </a:rPr>
              <a:t>het aantal geregistreerde eindgebruikers.</a:t>
            </a:r>
          </a:p>
          <a:p>
            <a:endParaRPr lang="nl-NL" sz="3600" dirty="0"/>
          </a:p>
        </p:txBody>
      </p:sp>
      <p:sp>
        <p:nvSpPr>
          <p:cNvPr id="4" name="Tijdelijke aanduiding voor dianummer 3">
            <a:extLst>
              <a:ext uri="{FF2B5EF4-FFF2-40B4-BE49-F238E27FC236}">
                <a16:creationId xmlns:a16="http://schemas.microsoft.com/office/drawing/2014/main" id="{A31C3257-4513-D581-BEA9-79849A4278E6}"/>
              </a:ext>
            </a:extLst>
          </p:cNvPr>
          <p:cNvSpPr>
            <a:spLocks noGrp="1"/>
          </p:cNvSpPr>
          <p:nvPr>
            <p:ph type="sldNum" sz="quarter" idx="12"/>
          </p:nvPr>
        </p:nvSpPr>
        <p:spPr/>
        <p:txBody>
          <a:bodyPr/>
          <a:lstStyle/>
          <a:p>
            <a:fld id="{10A0A6AF-03C5-477E-939A-E28F7E7F05EA}" type="slidenum">
              <a:rPr lang="nl-NL" smtClean="0"/>
              <a:pPr/>
              <a:t>49</a:t>
            </a:fld>
            <a:endParaRPr lang="nl-NL" dirty="0"/>
          </a:p>
        </p:txBody>
      </p:sp>
      <p:sp>
        <p:nvSpPr>
          <p:cNvPr id="5" name="Tijdelijke aanduiding voor voettekst 4">
            <a:extLst>
              <a:ext uri="{FF2B5EF4-FFF2-40B4-BE49-F238E27FC236}">
                <a16:creationId xmlns:a16="http://schemas.microsoft.com/office/drawing/2014/main" id="{96ECB1D2-AC0B-1050-6A51-C160C9ABE807}"/>
              </a:ext>
            </a:extLst>
          </p:cNvPr>
          <p:cNvSpPr>
            <a:spLocks noGrp="1"/>
          </p:cNvSpPr>
          <p:nvPr>
            <p:ph type="ftr" sz="quarter" idx="3"/>
          </p:nvPr>
        </p:nvSpPr>
        <p:spPr/>
        <p:txBody>
          <a:bodyPr/>
          <a:lstStyle/>
          <a:p>
            <a:fld id="{F47EF775-05F8-4D0C-9300-69849B26FFE2}" type="datetime4">
              <a:rPr lang="nl-NL" smtClean="0"/>
              <a:pPr/>
              <a:t>13 december 2024</a:t>
            </a:fld>
            <a:r>
              <a:rPr lang="en-US"/>
              <a:t> | Voettekst</a:t>
            </a:r>
            <a:endParaRPr lang="nl-NL" dirty="0"/>
          </a:p>
        </p:txBody>
      </p:sp>
      <p:sp>
        <p:nvSpPr>
          <p:cNvPr id="6" name="Titel 2">
            <a:extLst>
              <a:ext uri="{FF2B5EF4-FFF2-40B4-BE49-F238E27FC236}">
                <a16:creationId xmlns:a16="http://schemas.microsoft.com/office/drawing/2014/main" id="{A6B9A9E3-CFB3-F7E9-5620-0E8788137284}"/>
              </a:ext>
            </a:extLst>
          </p:cNvPr>
          <p:cNvSpPr>
            <a:spLocks noGrp="1"/>
          </p:cNvSpPr>
          <p:nvPr>
            <p:ph type="title"/>
          </p:nvPr>
        </p:nvSpPr>
        <p:spPr>
          <a:xfrm>
            <a:off x="635000" y="636587"/>
            <a:ext cx="10923588" cy="948047"/>
          </a:xfrm>
        </p:spPr>
        <p:txBody>
          <a:bodyPr>
            <a:normAutofit fontScale="90000"/>
          </a:bodyPr>
          <a:lstStyle/>
          <a:p>
            <a:r>
              <a:rPr lang="nl-NL" dirty="0"/>
              <a:t>AI-modellen voor algemene doeleinden met een systeemrisico</a:t>
            </a:r>
          </a:p>
        </p:txBody>
      </p:sp>
    </p:spTree>
    <p:extLst>
      <p:ext uri="{BB962C8B-B14F-4D97-AF65-F5344CB8AC3E}">
        <p14:creationId xmlns:p14="http://schemas.microsoft.com/office/powerpoint/2010/main" val="1142644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inhoud 9">
            <a:extLst>
              <a:ext uri="{FF2B5EF4-FFF2-40B4-BE49-F238E27FC236}">
                <a16:creationId xmlns:a16="http://schemas.microsoft.com/office/drawing/2014/main" id="{C839562E-39BE-EF48-4A53-5552D06ECA80}"/>
              </a:ext>
            </a:extLst>
          </p:cNvPr>
          <p:cNvSpPr>
            <a:spLocks noGrp="1"/>
          </p:cNvSpPr>
          <p:nvPr>
            <p:ph idx="1"/>
          </p:nvPr>
        </p:nvSpPr>
        <p:spPr/>
        <p:txBody>
          <a:bodyPr>
            <a:noAutofit/>
          </a:bodyPr>
          <a:lstStyle/>
          <a:p>
            <a:pPr>
              <a:lnSpc>
                <a:spcPct val="100000"/>
              </a:lnSpc>
            </a:pPr>
            <a:r>
              <a:rPr lang="nl-NL" sz="2000" dirty="0"/>
              <a:t>De eerste stap is de inventarisatie van algoritmes die binnen de organisatie worden gebruikt. </a:t>
            </a:r>
          </a:p>
          <a:p>
            <a:pPr>
              <a:lnSpc>
                <a:spcPct val="100000"/>
              </a:lnSpc>
            </a:pPr>
            <a:r>
              <a:rPr lang="nl-NL" sz="2000" b="1" dirty="0"/>
              <a:t>Deze stap is optioneel</a:t>
            </a:r>
            <a:r>
              <a:rPr lang="nl-NL" sz="2000" dirty="0"/>
              <a:t>, veel organisaties hebben al een actueel overzicht. Dan kan direct gestart worden met </a:t>
            </a:r>
            <a:r>
              <a:rPr lang="nl-NL" sz="2000" dirty="0">
                <a:hlinkClick r:id="rId2" action="ppaction://hlinksldjump"/>
              </a:rPr>
              <a:t>Stap 2</a:t>
            </a:r>
            <a:r>
              <a:rPr lang="nl-NL" sz="2000" dirty="0"/>
              <a:t>.</a:t>
            </a:r>
          </a:p>
          <a:p>
            <a:pPr>
              <a:lnSpc>
                <a:spcPct val="100000"/>
              </a:lnSpc>
            </a:pPr>
            <a:r>
              <a:rPr lang="nl-NL" sz="2000" dirty="0"/>
              <a:t>Het gaat hier niet alleen om algoritmes, maar ook AI, automatische besluitvorming en autonome systemen, etc. </a:t>
            </a:r>
          </a:p>
          <a:p>
            <a:pPr lvl="1">
              <a:lnSpc>
                <a:spcPct val="100000"/>
              </a:lnSpc>
            </a:pPr>
            <a:r>
              <a:rPr lang="nl-NL" sz="1600" dirty="0"/>
              <a:t>De reden voor de hierboven genoemde, bredere, opzet is dat de reikwijdte van de definitie ´AI-systeem´ uit de AI-verordening mogelijk niet goed aansluit bij bestaande definities en percepties van wat een AI-systeem is.</a:t>
            </a:r>
          </a:p>
          <a:p>
            <a:pPr marL="0" indent="0">
              <a:buNone/>
            </a:pPr>
            <a:endParaRPr lang="nl-NL" sz="2000" dirty="0"/>
          </a:p>
          <a:p>
            <a:pPr marL="0" indent="0">
              <a:buNone/>
            </a:pPr>
            <a:r>
              <a:rPr lang="nl-NL" sz="2000" dirty="0"/>
              <a:t>Deze stap bestaat uit drie onderdelen:</a:t>
            </a:r>
          </a:p>
          <a:p>
            <a:pPr marL="457200" indent="-457200">
              <a:buFont typeface="+mj-lt"/>
              <a:buAutoNum type="arabicPeriod"/>
            </a:pPr>
            <a:r>
              <a:rPr lang="nl-NL" sz="2000" dirty="0"/>
              <a:t>Kies een registratiemethode</a:t>
            </a:r>
          </a:p>
          <a:p>
            <a:pPr marL="457200" indent="-457200">
              <a:buFont typeface="+mj-lt"/>
              <a:buAutoNum type="arabicPeriod"/>
            </a:pPr>
            <a:r>
              <a:rPr lang="nl-NL" sz="2000" dirty="0"/>
              <a:t>Begin bij bestaande inventarisaties</a:t>
            </a:r>
          </a:p>
          <a:p>
            <a:pPr marL="457200" indent="-457200">
              <a:buFont typeface="+mj-lt"/>
              <a:buAutoNum type="arabicPeriod"/>
            </a:pPr>
            <a:r>
              <a:rPr lang="nl-NL" sz="2000" dirty="0"/>
              <a:t>Vul bestaande inventarisaties aan</a:t>
            </a:r>
          </a:p>
          <a:p>
            <a:pPr>
              <a:lnSpc>
                <a:spcPct val="100000"/>
              </a:lnSpc>
            </a:pPr>
            <a:endParaRPr lang="nl-NL" sz="2000" dirty="0"/>
          </a:p>
        </p:txBody>
      </p:sp>
      <p:sp>
        <p:nvSpPr>
          <p:cNvPr id="9" name="Titel 8">
            <a:extLst>
              <a:ext uri="{FF2B5EF4-FFF2-40B4-BE49-F238E27FC236}">
                <a16:creationId xmlns:a16="http://schemas.microsoft.com/office/drawing/2014/main" id="{FFC80273-0F3A-1448-76AB-39C8BAA1D5AB}"/>
              </a:ext>
            </a:extLst>
          </p:cNvPr>
          <p:cNvSpPr>
            <a:spLocks noGrp="1"/>
          </p:cNvSpPr>
          <p:nvPr>
            <p:ph type="title"/>
          </p:nvPr>
        </p:nvSpPr>
        <p:spPr/>
        <p:txBody>
          <a:bodyPr/>
          <a:lstStyle/>
          <a:p>
            <a:r>
              <a:rPr lang="nl-NL" dirty="0"/>
              <a:t>Stap 1: Inventarisatie van algoritmen</a:t>
            </a:r>
          </a:p>
        </p:txBody>
      </p:sp>
      <p:sp>
        <p:nvSpPr>
          <p:cNvPr id="7" name="Tijdelijke aanduiding voor dianummer 6">
            <a:extLst>
              <a:ext uri="{FF2B5EF4-FFF2-40B4-BE49-F238E27FC236}">
                <a16:creationId xmlns:a16="http://schemas.microsoft.com/office/drawing/2014/main" id="{F03666F8-D0C4-5F29-E7E3-D72FCAE6D49A}"/>
              </a:ext>
            </a:extLst>
          </p:cNvPr>
          <p:cNvSpPr>
            <a:spLocks noGrp="1"/>
          </p:cNvSpPr>
          <p:nvPr>
            <p:ph type="sldNum" sz="quarter" idx="12"/>
          </p:nvPr>
        </p:nvSpPr>
        <p:spPr/>
        <p:txBody>
          <a:bodyPr/>
          <a:lstStyle/>
          <a:p>
            <a:fld id="{10A0A6AF-03C5-477E-939A-E28F7E7F05EA}" type="slidenum">
              <a:rPr lang="nl-NL" smtClean="0"/>
              <a:pPr/>
              <a:t>5</a:t>
            </a:fld>
            <a:endParaRPr lang="nl-NL" dirty="0"/>
          </a:p>
        </p:txBody>
      </p:sp>
      <p:sp>
        <p:nvSpPr>
          <p:cNvPr id="2" name="Tijdelijke aanduiding voor voettekst 4">
            <a:extLst>
              <a:ext uri="{FF2B5EF4-FFF2-40B4-BE49-F238E27FC236}">
                <a16:creationId xmlns:a16="http://schemas.microsoft.com/office/drawing/2014/main" id="{6784120E-3B74-EFB2-BFE8-E2E62842F3E8}"/>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009125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DD43F7F-ED40-431C-A325-42AC32059EE8}"/>
              </a:ext>
            </a:extLst>
          </p:cNvPr>
          <p:cNvSpPr>
            <a:spLocks noGrp="1"/>
          </p:cNvSpPr>
          <p:nvPr>
            <p:ph idx="1"/>
          </p:nvPr>
        </p:nvSpPr>
        <p:spPr>
          <a:xfrm>
            <a:off x="635000" y="1902691"/>
            <a:ext cx="10923588" cy="4318722"/>
          </a:xfrm>
        </p:spPr>
        <p:txBody>
          <a:bodyPr numCol="1">
            <a:normAutofit fontScale="85000" lnSpcReduction="10000"/>
          </a:bodyPr>
          <a:lstStyle/>
          <a:p>
            <a:pPr>
              <a:lnSpc>
                <a:spcPct val="115000"/>
              </a:lnSpc>
              <a:spcAft>
                <a:spcPts val="800"/>
              </a:spcAft>
            </a:pPr>
            <a:r>
              <a:rPr lang="nl-NL" sz="1800" dirty="0">
                <a:effectLst/>
                <a:latin typeface="Verdana" panose="020B0604030504040204" pitchFamily="34" charset="0"/>
                <a:ea typeface="Calibri" panose="020F0502020204030204" pitchFamily="34" charset="0"/>
                <a:cs typeface="Times New Roman" panose="02020603050405020304" pitchFamily="18" charset="0"/>
              </a:rPr>
              <a:t>De AI-verordening introduceert vanaf augustus 2026 ook transparantieverplichtingen voor bepaalde AI-systemen die bedoeld zijn om met natuurlijke personen te interageren of om content te genereren. Dit gaat dus vooral om </a:t>
            </a: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generatieve AI-systemen</a:t>
            </a:r>
            <a:r>
              <a:rPr lang="nl-NL" sz="1800" dirty="0">
                <a:effectLst/>
                <a:latin typeface="Verdana" panose="020B0604030504040204" pitchFamily="34" charset="0"/>
                <a:ea typeface="Calibri" panose="020F0502020204030204" pitchFamily="34" charset="0"/>
                <a:cs typeface="Times New Roman" panose="02020603050405020304" pitchFamily="18" charset="0"/>
              </a:rPr>
              <a:t>. Bij dit type AI bestaat er risico op misleiding van de gebruiker. </a:t>
            </a:r>
          </a:p>
          <a:p>
            <a:pPr>
              <a:lnSpc>
                <a:spcPct val="115000"/>
              </a:lnSpc>
              <a:spcAft>
                <a:spcPts val="800"/>
              </a:spcAft>
            </a:pP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Transparantieverplichtingen</a:t>
            </a:r>
            <a:r>
              <a:rPr lang="nl-NL" sz="1800" dirty="0">
                <a:effectLst/>
                <a:latin typeface="Verdana" panose="020B0604030504040204" pitchFamily="34" charset="0"/>
                <a:ea typeface="Calibri" panose="020F0502020204030204" pitchFamily="34" charset="0"/>
                <a:cs typeface="Times New Roman" panose="02020603050405020304" pitchFamily="18" charset="0"/>
              </a:rPr>
              <a:t>: de makers van deze AI-systemen moeten ervoor zorgen dat de output duidelijk gemarkeerd wordt als kunstmatig gegenereerde of gemanipuleerde content. Dit moet in een machine-leesbaar formaat zijn, zodat het gemakkelijk te detecteren is. Dit hoeft niet expliciet wanneer dit duidelijk is vanuit het oogpunt van een normaal geïnformeerde en redelijk opmerkzaam persoon (rekening houdend met de omstandigheden en de gebruikscontext).</a:t>
            </a:r>
          </a:p>
          <a:p>
            <a:pPr>
              <a:lnSpc>
                <a:spcPct val="115000"/>
              </a:lnSpc>
              <a:spcAft>
                <a:spcPts val="800"/>
              </a:spcAft>
            </a:pP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Let wel</a:t>
            </a:r>
            <a:r>
              <a:rPr lang="nl-NL" sz="1800" dirty="0">
                <a:effectLst/>
                <a:latin typeface="Verdana" panose="020B0604030504040204" pitchFamily="34" charset="0"/>
                <a:ea typeface="Calibri" panose="020F0502020204030204" pitchFamily="34" charset="0"/>
                <a:cs typeface="Times New Roman" panose="02020603050405020304" pitchFamily="18" charset="0"/>
              </a:rPr>
              <a:t>, deze transparantieverplichtingen kunnen gelden </a:t>
            </a:r>
            <a:r>
              <a:rPr lang="nl-NL" sz="1800" b="1" dirty="0">
                <a:effectLst/>
                <a:latin typeface="Verdana" panose="020B0604030504040204" pitchFamily="34" charset="0"/>
                <a:ea typeface="Calibri" panose="020F0502020204030204" pitchFamily="34" charset="0"/>
                <a:cs typeface="Times New Roman" panose="02020603050405020304" pitchFamily="18" charset="0"/>
              </a:rPr>
              <a:t>naast de eisen en verplichtingen voor AI-systemen met een hoog risico</a:t>
            </a:r>
            <a:r>
              <a:rPr lang="nl-NL" sz="1800" dirty="0">
                <a:effectLst/>
                <a:latin typeface="Verdana" panose="020B0604030504040204" pitchFamily="34" charset="0"/>
                <a:ea typeface="Calibri" panose="020F0502020204030204" pitchFamily="34" charset="0"/>
                <a:cs typeface="Times New Roman" panose="02020603050405020304" pitchFamily="18" charset="0"/>
              </a:rPr>
              <a:t>.</a:t>
            </a:r>
          </a:p>
          <a:p>
            <a:pPr>
              <a:lnSpc>
                <a:spcPct val="115000"/>
              </a:lnSpc>
              <a:spcAft>
                <a:spcPts val="800"/>
              </a:spcAft>
            </a:pPr>
            <a:r>
              <a:rPr lang="nl-NL" sz="1800" dirty="0">
                <a:solidFill>
                  <a:srgbClr val="D52A1C"/>
                </a:solidFill>
                <a:effectLst/>
                <a:latin typeface="Verdana" panose="020B0604030504040204" pitchFamily="34" charset="0"/>
                <a:ea typeface="Calibri" panose="020F0502020204030204" pitchFamily="34" charset="0"/>
                <a:cs typeface="Times New Roman" panose="02020603050405020304" pitchFamily="18" charset="0"/>
              </a:rPr>
              <a:t>Let wel</a:t>
            </a:r>
            <a:r>
              <a:rPr lang="nl-NL" sz="1800" dirty="0">
                <a:effectLst/>
                <a:latin typeface="Verdana" panose="020B0604030504040204" pitchFamily="34" charset="0"/>
                <a:ea typeface="Calibri" panose="020F0502020204030204" pitchFamily="34" charset="0"/>
                <a:cs typeface="Times New Roman" panose="02020603050405020304" pitchFamily="18" charset="0"/>
              </a:rPr>
              <a:t>, als een AI-systeem dus niet te classificeren is als een van de bovengenoemde categorieën, dan valt het systeem of model niet onder de AI-verordening en is deze dus </a:t>
            </a:r>
            <a:r>
              <a:rPr lang="nl-NL" sz="1800" b="1" dirty="0">
                <a:effectLst/>
                <a:latin typeface="Verdana" panose="020B0604030504040204" pitchFamily="34" charset="0"/>
                <a:ea typeface="Calibri" panose="020F0502020204030204" pitchFamily="34" charset="0"/>
                <a:cs typeface="Times New Roman" panose="02020603050405020304" pitchFamily="18" charset="0"/>
              </a:rPr>
              <a:t>niet onderworpen aan de vereisten van deze wet</a:t>
            </a:r>
            <a:r>
              <a:rPr lang="nl-NL" sz="1800" dirty="0">
                <a:effectLst/>
                <a:latin typeface="Verdana" panose="020B0604030504040204" pitchFamily="34" charset="0"/>
                <a:ea typeface="Calibri" panose="020F0502020204030204" pitchFamily="34" charset="0"/>
                <a:cs typeface="Times New Roman" panose="02020603050405020304" pitchFamily="18" charset="0"/>
              </a:rPr>
              <a:t>. Dit omdat de risico’s laag of nihil zijn. Ontwikkelaars of organisaties kunnen wel vrijwillige gedragscodes opstellen en naleven.</a:t>
            </a:r>
          </a:p>
        </p:txBody>
      </p:sp>
      <p:sp>
        <p:nvSpPr>
          <p:cNvPr id="3" name="Titel 2">
            <a:extLst>
              <a:ext uri="{FF2B5EF4-FFF2-40B4-BE49-F238E27FC236}">
                <a16:creationId xmlns:a16="http://schemas.microsoft.com/office/drawing/2014/main" id="{646162F6-9AC1-8E7F-FCEE-7FE84F5E1F17}"/>
              </a:ext>
            </a:extLst>
          </p:cNvPr>
          <p:cNvSpPr>
            <a:spLocks noGrp="1"/>
          </p:cNvSpPr>
          <p:nvPr>
            <p:ph type="title"/>
          </p:nvPr>
        </p:nvSpPr>
        <p:spPr>
          <a:xfrm>
            <a:off x="635000" y="1019363"/>
            <a:ext cx="10923588" cy="948047"/>
          </a:xfrm>
        </p:spPr>
        <p:txBody>
          <a:bodyPr>
            <a:normAutofit fontScale="90000"/>
          </a:bodyPr>
          <a:lstStyle/>
          <a:p>
            <a:r>
              <a:rPr lang="nl-NL" dirty="0"/>
              <a:t>Bepaalde AI-systemen (transparantieverplichtingen)</a:t>
            </a:r>
          </a:p>
        </p:txBody>
      </p:sp>
      <p:sp>
        <p:nvSpPr>
          <p:cNvPr id="4" name="Tijdelijke aanduiding voor dianummer 3">
            <a:extLst>
              <a:ext uri="{FF2B5EF4-FFF2-40B4-BE49-F238E27FC236}">
                <a16:creationId xmlns:a16="http://schemas.microsoft.com/office/drawing/2014/main" id="{8ED5ED90-F7C5-7180-5C33-14B4ED5076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5" name="Tijdelijke aanduiding voor voettekst 4">
            <a:extLst>
              <a:ext uri="{FF2B5EF4-FFF2-40B4-BE49-F238E27FC236}">
                <a16:creationId xmlns:a16="http://schemas.microsoft.com/office/drawing/2014/main" id="{A331DFA9-EA36-3E3D-FC4A-EC847935A40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47EF775-05F8-4D0C-9300-69849B26FFE2}" type="datetime4">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 december 2024</a:t>
            </a:fld>
            <a:r>
              <a:rPr kumimoji="0" lang="en-US" sz="1050" b="0" i="0" u="none" strike="noStrike" kern="1200" cap="none" spc="0" normalizeH="0" baseline="0" noProof="0" dirty="0">
                <a:ln>
                  <a:noFill/>
                </a:ln>
                <a:solidFill>
                  <a:srgbClr val="FFFFFF">
                    <a:lumMod val="65000"/>
                  </a:srgbClr>
                </a:solidFill>
                <a:effectLst/>
                <a:uLnTx/>
                <a:uFillTx/>
                <a:latin typeface="Verdana"/>
                <a:ea typeface="+mn-ea"/>
                <a:cs typeface="+mn-cs"/>
              </a:rPr>
              <a:t> | </a:t>
            </a:r>
            <a:r>
              <a:rPr kumimoji="0" lang="en-US" sz="1050" b="0" i="0" u="none" strike="noStrike" kern="1200" cap="none" spc="0" normalizeH="0" baseline="0" noProof="0" dirty="0" err="1">
                <a:ln>
                  <a:noFill/>
                </a:ln>
                <a:solidFill>
                  <a:srgbClr val="FFFFFF">
                    <a:lumMod val="65000"/>
                  </a:srgbClr>
                </a:solidFill>
                <a:effectLst/>
                <a:uLnTx/>
                <a:uFillTx/>
                <a:latin typeface="Verdana"/>
                <a:ea typeface="+mn-ea"/>
                <a:cs typeface="+mn-cs"/>
              </a:rPr>
              <a:t>Voettekst</a:t>
            </a:r>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Tree>
    <p:extLst>
      <p:ext uri="{BB962C8B-B14F-4D97-AF65-F5344CB8AC3E}">
        <p14:creationId xmlns:p14="http://schemas.microsoft.com/office/powerpoint/2010/main" val="1251849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DF6A040-12FC-5F8D-D21F-84A935B995AD}"/>
              </a:ext>
            </a:extLst>
          </p:cNvPr>
          <p:cNvSpPr>
            <a:spLocks noGrp="1"/>
          </p:cNvSpPr>
          <p:nvPr>
            <p:ph idx="1"/>
          </p:nvPr>
        </p:nvSpPr>
        <p:spPr>
          <a:xfrm>
            <a:off x="635000" y="1732547"/>
            <a:ext cx="10923588" cy="4488866"/>
          </a:xfrm>
        </p:spPr>
        <p:txBody>
          <a:bodyPr numCol="1">
            <a:normAutofit fontScale="70000" lnSpcReduction="20000"/>
          </a:bodyPr>
          <a:lstStyle/>
          <a:p>
            <a:pPr marL="0" indent="0">
              <a:lnSpc>
                <a:spcPct val="120000"/>
              </a:lnSpc>
              <a:buNone/>
            </a:pPr>
            <a:r>
              <a:rPr lang="nl-NL" dirty="0"/>
              <a:t>Bepaal na de classificatie van de geïdentificeerde AI-systemen of de organisatie waarin het AI-systeem zich bevindt, aanbieder of een gebruiksverantwoordelijke is van het AI-systeem. Dit is van belang omdat de AI-verordening per rol andere eisen stelt, waarbij de zwaarste verplichtingen voor aanbieders gelden. </a:t>
            </a:r>
          </a:p>
          <a:p>
            <a:pPr marL="0" indent="0">
              <a:lnSpc>
                <a:spcPct val="120000"/>
              </a:lnSpc>
              <a:buNone/>
            </a:pPr>
            <a:endParaRPr lang="nl-NL" dirty="0"/>
          </a:p>
          <a:p>
            <a:pPr>
              <a:lnSpc>
                <a:spcPct val="120000"/>
              </a:lnSpc>
              <a:buClr>
                <a:srgbClr val="E17000"/>
              </a:buClr>
            </a:pPr>
            <a:r>
              <a:rPr lang="nl-NL" b="1" dirty="0">
                <a:solidFill>
                  <a:srgbClr val="E17000"/>
                </a:solidFill>
              </a:rPr>
              <a:t>Aanbieder</a:t>
            </a:r>
            <a:r>
              <a:rPr lang="nl-NL" dirty="0"/>
              <a:t>: een persoon of organisatie die een AI-systeem of model ontwikkelt of laat ontwikkelen en dat systeem in de handel brengt of zelf in gebruik neemt. </a:t>
            </a:r>
          </a:p>
          <a:p>
            <a:pPr>
              <a:lnSpc>
                <a:spcPct val="120000"/>
              </a:lnSpc>
              <a:buClr>
                <a:srgbClr val="E17000"/>
              </a:buClr>
            </a:pPr>
            <a:r>
              <a:rPr lang="nl-NL" b="1" dirty="0">
                <a:solidFill>
                  <a:srgbClr val="E17000"/>
                </a:solidFill>
              </a:rPr>
              <a:t>Gebruiksverantwoordelijke</a:t>
            </a:r>
            <a:r>
              <a:rPr lang="nl-NL" dirty="0"/>
              <a:t>: een persoon of organisatie die een AI-systeem onder eigen verantwoordelijkheid gebruikt. Niet-professioneel gebruik valt hier niet onder. </a:t>
            </a:r>
          </a:p>
          <a:p>
            <a:pPr marL="0" indent="0">
              <a:lnSpc>
                <a:spcPct val="120000"/>
              </a:lnSpc>
              <a:buNone/>
            </a:pPr>
            <a:endParaRPr lang="nl-NL" dirty="0"/>
          </a:p>
          <a:p>
            <a:pPr marL="0" indent="0">
              <a:lnSpc>
                <a:spcPct val="120000"/>
              </a:lnSpc>
              <a:buNone/>
            </a:pPr>
            <a:r>
              <a:rPr lang="nl-NL" dirty="0">
                <a:solidFill>
                  <a:srgbClr val="E17000"/>
                </a:solidFill>
              </a:rPr>
              <a:t>Let wel</a:t>
            </a:r>
            <a:r>
              <a:rPr lang="nl-NL" dirty="0"/>
              <a:t>, er zijn ook andere rollen onder de AI-verordening, bijvoorbeeld gemachtigden, importeurs en distributeurs. Deze verplichtingen zijn minder relevant voor de overheid. Om deze reden wordt hierop niet dieper ingegaan.  </a:t>
            </a:r>
          </a:p>
        </p:txBody>
      </p:sp>
      <p:sp>
        <p:nvSpPr>
          <p:cNvPr id="3" name="Titel 2">
            <a:extLst>
              <a:ext uri="{FF2B5EF4-FFF2-40B4-BE49-F238E27FC236}">
                <a16:creationId xmlns:a16="http://schemas.microsoft.com/office/drawing/2014/main" id="{ABCCA4C7-9807-8E98-12EE-F0444E7A2879}"/>
              </a:ext>
            </a:extLst>
          </p:cNvPr>
          <p:cNvSpPr>
            <a:spLocks noGrp="1"/>
          </p:cNvSpPr>
          <p:nvPr>
            <p:ph type="title"/>
          </p:nvPr>
        </p:nvSpPr>
        <p:spPr>
          <a:xfrm>
            <a:off x="634206" y="936448"/>
            <a:ext cx="10923588" cy="948047"/>
          </a:xfrm>
        </p:spPr>
        <p:txBody>
          <a:bodyPr/>
          <a:lstStyle/>
          <a:p>
            <a:r>
              <a:rPr lang="nl-NL" dirty="0">
                <a:solidFill>
                  <a:srgbClr val="E17000"/>
                </a:solidFill>
              </a:rPr>
              <a:t>4. Bepaal je rol in de AI-waardeketen</a:t>
            </a:r>
          </a:p>
        </p:txBody>
      </p:sp>
      <p:sp>
        <p:nvSpPr>
          <p:cNvPr id="4" name="Tijdelijke aanduiding voor dianummer 3">
            <a:extLst>
              <a:ext uri="{FF2B5EF4-FFF2-40B4-BE49-F238E27FC236}">
                <a16:creationId xmlns:a16="http://schemas.microsoft.com/office/drawing/2014/main" id="{247D0012-0F4B-A5C3-703F-A8B1CD948CB1}"/>
              </a:ext>
            </a:extLst>
          </p:cNvPr>
          <p:cNvSpPr>
            <a:spLocks noGrp="1"/>
          </p:cNvSpPr>
          <p:nvPr>
            <p:ph type="sldNum" sz="quarter" idx="12"/>
          </p:nvPr>
        </p:nvSpPr>
        <p:spPr/>
        <p:txBody>
          <a:bodyPr/>
          <a:lstStyle/>
          <a:p>
            <a:fld id="{10A0A6AF-03C5-477E-939A-E28F7E7F05EA}" type="slidenum">
              <a:rPr lang="nl-NL" smtClean="0"/>
              <a:pPr/>
              <a:t>51</a:t>
            </a:fld>
            <a:endParaRPr lang="nl-NL" dirty="0"/>
          </a:p>
        </p:txBody>
      </p:sp>
      <p:sp>
        <p:nvSpPr>
          <p:cNvPr id="5" name="Tijdelijke aanduiding voor voettekst 4">
            <a:extLst>
              <a:ext uri="{FF2B5EF4-FFF2-40B4-BE49-F238E27FC236}">
                <a16:creationId xmlns:a16="http://schemas.microsoft.com/office/drawing/2014/main" id="{B7842F01-0594-B741-B73B-8F1CE35C65AD}"/>
              </a:ext>
            </a:extLst>
          </p:cNvPr>
          <p:cNvSpPr>
            <a:spLocks noGrp="1"/>
          </p:cNvSpPr>
          <p:nvPr>
            <p:ph type="ftr" sz="quarter" idx="3"/>
          </p:nvPr>
        </p:nvSpPr>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028848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DF6A040-12FC-5F8D-D21F-84A935B995AD}"/>
              </a:ext>
            </a:extLst>
          </p:cNvPr>
          <p:cNvSpPr>
            <a:spLocks noGrp="1"/>
          </p:cNvSpPr>
          <p:nvPr>
            <p:ph idx="1"/>
          </p:nvPr>
        </p:nvSpPr>
        <p:spPr>
          <a:xfrm>
            <a:off x="635000" y="1732547"/>
            <a:ext cx="10923588" cy="4488866"/>
          </a:xfrm>
        </p:spPr>
        <p:txBody>
          <a:bodyPr numCol="1">
            <a:normAutofit fontScale="62500" lnSpcReduction="20000"/>
          </a:bodyPr>
          <a:lstStyle/>
          <a:p>
            <a:pPr marL="0" indent="0">
              <a:lnSpc>
                <a:spcPct val="120000"/>
              </a:lnSpc>
              <a:spcBef>
                <a:spcPts val="600"/>
              </a:spcBef>
              <a:spcAft>
                <a:spcPts val="600"/>
              </a:spcAft>
              <a:buClr>
                <a:srgbClr val="E17000"/>
              </a:buClr>
              <a:buNone/>
            </a:pPr>
            <a:r>
              <a:rPr lang="nl-NL" dirty="0"/>
              <a:t>Een gebruiksverantwoordelijke kan in sommige gevallen ook aanbieder worden van een hoog-risico AI-systeem en dan moet hij voldoen aan de hoog-risico verplichtingen voor aanbieders. Dit is in de volgende drie omstandigheden het geval: </a:t>
            </a:r>
          </a:p>
          <a:p>
            <a:pPr marL="0" indent="0">
              <a:lnSpc>
                <a:spcPct val="120000"/>
              </a:lnSpc>
              <a:spcBef>
                <a:spcPts val="600"/>
              </a:spcBef>
              <a:spcAft>
                <a:spcPts val="600"/>
              </a:spcAft>
              <a:buClr>
                <a:srgbClr val="E17000"/>
              </a:buClr>
              <a:buNone/>
            </a:pPr>
            <a:endParaRPr lang="nl-NL" dirty="0"/>
          </a:p>
          <a:p>
            <a:pPr marL="457200" indent="-457200">
              <a:lnSpc>
                <a:spcPct val="120000"/>
              </a:lnSpc>
              <a:spcBef>
                <a:spcPts val="600"/>
              </a:spcBef>
              <a:spcAft>
                <a:spcPts val="600"/>
              </a:spcAft>
              <a:buClr>
                <a:srgbClr val="E17000"/>
              </a:buClr>
              <a:buSzPct val="100000"/>
              <a:buFont typeface="+mj-lt"/>
              <a:buAutoNum type="arabicPeriod"/>
            </a:pPr>
            <a:r>
              <a:rPr lang="nl-NL" dirty="0"/>
              <a:t>Hij zet zijn </a:t>
            </a:r>
            <a:r>
              <a:rPr lang="nl-NL" dirty="0">
                <a:solidFill>
                  <a:srgbClr val="E17000"/>
                </a:solidFill>
              </a:rPr>
              <a:t>naam of merk op een AI-systeem </a:t>
            </a:r>
            <a:r>
              <a:rPr lang="nl-NL" dirty="0"/>
              <a:t>nadat het in de handel is gebracht of in gebruik is gesteld. </a:t>
            </a:r>
          </a:p>
          <a:p>
            <a:pPr lvl="1">
              <a:lnSpc>
                <a:spcPct val="120000"/>
              </a:lnSpc>
              <a:spcBef>
                <a:spcPts val="600"/>
              </a:spcBef>
              <a:spcAft>
                <a:spcPts val="600"/>
              </a:spcAft>
              <a:buClr>
                <a:srgbClr val="E17000"/>
              </a:buClr>
            </a:pPr>
            <a:r>
              <a:rPr lang="nl-NL" dirty="0"/>
              <a:t>Als er in een contract wordt bepaald dat de verplichtingen anders zijn geregeld, heeft dit geen invloed op de situatie. </a:t>
            </a:r>
          </a:p>
          <a:p>
            <a:pPr>
              <a:lnSpc>
                <a:spcPct val="120000"/>
              </a:lnSpc>
              <a:spcBef>
                <a:spcPts val="600"/>
              </a:spcBef>
              <a:spcAft>
                <a:spcPts val="600"/>
              </a:spcAft>
              <a:buClr>
                <a:srgbClr val="E17000"/>
              </a:buClr>
            </a:pPr>
            <a:endParaRPr lang="nl-NL" dirty="0"/>
          </a:p>
          <a:p>
            <a:pPr marL="457200" indent="-457200">
              <a:lnSpc>
                <a:spcPct val="120000"/>
              </a:lnSpc>
              <a:spcBef>
                <a:spcPts val="600"/>
              </a:spcBef>
              <a:spcAft>
                <a:spcPts val="600"/>
              </a:spcAft>
              <a:buClr>
                <a:srgbClr val="E17000"/>
              </a:buClr>
              <a:buSzPct val="100000"/>
              <a:buFont typeface="+mj-lt"/>
              <a:buAutoNum type="arabicPeriod" startAt="2"/>
            </a:pPr>
            <a:r>
              <a:rPr lang="nl-NL" dirty="0"/>
              <a:t>Hij brengt een </a:t>
            </a:r>
            <a:r>
              <a:rPr lang="nl-NL" dirty="0">
                <a:solidFill>
                  <a:srgbClr val="E17000"/>
                </a:solidFill>
              </a:rPr>
              <a:t>substantiële wijziging </a:t>
            </a:r>
            <a:r>
              <a:rPr lang="nl-NL" dirty="0"/>
              <a:t>aan in het AI-systeem nadat het in de handel is gebracht of in gebruik is gesteld. </a:t>
            </a:r>
          </a:p>
          <a:p>
            <a:pPr lvl="1">
              <a:lnSpc>
                <a:spcPct val="120000"/>
              </a:lnSpc>
              <a:spcBef>
                <a:spcPts val="600"/>
              </a:spcBef>
              <a:spcAft>
                <a:spcPts val="600"/>
              </a:spcAft>
              <a:buClr>
                <a:srgbClr val="E17000"/>
              </a:buClr>
            </a:pPr>
            <a:r>
              <a:rPr lang="nl-NL" dirty="0"/>
              <a:t>Een substantiële wijziging is een verandering van een AI-systeem nadat dit in de handel is gebracht of in gebruik is gesteld, die door de aanbieder niet is voorzien of gepland in de initiële conformiteitsbeoordeling en als gevolg waarvan de overeenstemming van het AI-systeem met de eisen voor AI-systemen met een hoog risico wordt beïnvloed, of die leidt tot een wijziging van het beoogde doel waarvoor het AI-systeem is beoordeeld. </a:t>
            </a:r>
          </a:p>
        </p:txBody>
      </p:sp>
      <p:sp>
        <p:nvSpPr>
          <p:cNvPr id="3" name="Titel 2">
            <a:extLst>
              <a:ext uri="{FF2B5EF4-FFF2-40B4-BE49-F238E27FC236}">
                <a16:creationId xmlns:a16="http://schemas.microsoft.com/office/drawing/2014/main" id="{ABCCA4C7-9807-8E98-12EE-F0444E7A2879}"/>
              </a:ext>
            </a:extLst>
          </p:cNvPr>
          <p:cNvSpPr>
            <a:spLocks noGrp="1"/>
          </p:cNvSpPr>
          <p:nvPr>
            <p:ph type="title"/>
          </p:nvPr>
        </p:nvSpPr>
        <p:spPr>
          <a:xfrm>
            <a:off x="634206" y="936448"/>
            <a:ext cx="10923588" cy="948047"/>
          </a:xfrm>
        </p:spPr>
        <p:txBody>
          <a:bodyPr/>
          <a:lstStyle/>
          <a:p>
            <a:r>
              <a:rPr lang="nl-NL" dirty="0">
                <a:solidFill>
                  <a:srgbClr val="E17000"/>
                </a:solidFill>
              </a:rPr>
              <a:t>Gebruikersverantwoordelijke wordt aanbieder</a:t>
            </a:r>
          </a:p>
        </p:txBody>
      </p:sp>
      <p:sp>
        <p:nvSpPr>
          <p:cNvPr id="4" name="Tijdelijke aanduiding voor dianummer 3">
            <a:extLst>
              <a:ext uri="{FF2B5EF4-FFF2-40B4-BE49-F238E27FC236}">
                <a16:creationId xmlns:a16="http://schemas.microsoft.com/office/drawing/2014/main" id="{247D0012-0F4B-A5C3-703F-A8B1CD948C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pic>
        <p:nvPicPr>
          <p:cNvPr id="7" name="Graphic 6" descr="Lijn met pijl: Lichte curve met effen opvulling">
            <a:extLst>
              <a:ext uri="{FF2B5EF4-FFF2-40B4-BE49-F238E27FC236}">
                <a16:creationId xmlns:a16="http://schemas.microsoft.com/office/drawing/2014/main" id="{7671AC66-1540-D81D-DCB9-650480CDD8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2600" y="5469137"/>
            <a:ext cx="914400" cy="914400"/>
          </a:xfrm>
          <a:prstGeom prst="rect">
            <a:avLst/>
          </a:prstGeom>
        </p:spPr>
      </p:pic>
      <p:sp>
        <p:nvSpPr>
          <p:cNvPr id="6" name="Tijdelijke aanduiding voor voettekst 4">
            <a:extLst>
              <a:ext uri="{FF2B5EF4-FFF2-40B4-BE49-F238E27FC236}">
                <a16:creationId xmlns:a16="http://schemas.microsoft.com/office/drawing/2014/main" id="{FE1F1C16-DE2A-1D46-9B6F-797E94DEB592}"/>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612469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DF6A040-12FC-5F8D-D21F-84A935B995AD}"/>
              </a:ext>
            </a:extLst>
          </p:cNvPr>
          <p:cNvSpPr>
            <a:spLocks noGrp="1"/>
          </p:cNvSpPr>
          <p:nvPr>
            <p:ph idx="1"/>
          </p:nvPr>
        </p:nvSpPr>
        <p:spPr>
          <a:xfrm>
            <a:off x="635000" y="1732547"/>
            <a:ext cx="10923588" cy="4488866"/>
          </a:xfrm>
        </p:spPr>
        <p:txBody>
          <a:bodyPr vert="horz" lIns="91440" tIns="45720" rIns="91440" bIns="45720" numCol="1" spcCol="468000" rtlCol="0" anchor="t">
            <a:normAutofit fontScale="62500" lnSpcReduction="20000"/>
          </a:bodyPr>
          <a:lstStyle/>
          <a:p>
            <a:pPr marL="457200" indent="-457200">
              <a:lnSpc>
                <a:spcPct val="120000"/>
              </a:lnSpc>
              <a:buClr>
                <a:srgbClr val="E17000"/>
              </a:buClr>
              <a:buSzPct val="100000"/>
              <a:buFont typeface="+mj-lt"/>
              <a:buAutoNum type="arabicPeriod" startAt="3"/>
            </a:pPr>
            <a:r>
              <a:rPr lang="nl-NL" dirty="0"/>
              <a:t>Hij </a:t>
            </a:r>
            <a:r>
              <a:rPr lang="nl-NL" dirty="0">
                <a:solidFill>
                  <a:srgbClr val="E17000"/>
                </a:solidFill>
              </a:rPr>
              <a:t>wijzigt het beoogde doel van een AI-systeem</a:t>
            </a:r>
            <a:r>
              <a:rPr lang="nl-NL" dirty="0"/>
              <a:t>, nadat het in de handel is gebracht of in gebruik is gesteld, op zodanige wijze dat het systeem wordt geclassificeerd als een hoog risico AI-systeem. </a:t>
            </a:r>
          </a:p>
          <a:p>
            <a:pPr marL="629920" lvl="1" indent="-316230">
              <a:lnSpc>
                <a:spcPct val="120000"/>
              </a:lnSpc>
              <a:buClr>
                <a:srgbClr val="E17000"/>
              </a:buClr>
            </a:pPr>
            <a:r>
              <a:rPr lang="nl-NL" sz="2100" dirty="0"/>
              <a:t>Een aanbieder kan een AI-systeem op de markt brengen dat geen hoog risico AI-systeem is volgens het beoogde doel. Een derde partij kan het beoogde doel aanpassen, zodat het systeem als hoog risico geclassificeerd wordt. In dat geval wordt deze partij gezien als de aanbieder van het AI-systeem.  </a:t>
            </a:r>
          </a:p>
          <a:p>
            <a:pPr marL="629920" lvl="1" indent="-316230">
              <a:lnSpc>
                <a:spcPct val="120000"/>
              </a:lnSpc>
              <a:buClr>
                <a:srgbClr val="E17000"/>
              </a:buClr>
            </a:pPr>
            <a:r>
              <a:rPr lang="nl-NL" sz="2100" dirty="0"/>
              <a:t>´beoogd doel´: het gebruik waarvoor een AI-systeem door de aanbieder is bedoeld, met inbegrip van de specifieke context en voorwaarden van het gebruik, zoals gespecificeerd in de informatie die door de aanbieder in de gebruiksinstructies, reclame- of verkoopmaterialen en verklaringen, alsook in de technische documentatie is verstrekt. Het beoogde doel/gebruik kan ook worden afgeleid uit het normale gebruik zoals bepaald door ontwerp en constructie van het product. </a:t>
            </a:r>
            <a:r>
              <a:rPr lang="nl-NL" sz="2100" dirty="0">
                <a:ea typeface="Verdana"/>
              </a:rPr>
              <a:t> </a:t>
            </a:r>
            <a:endParaRPr lang="nl-NL" sz="2100" dirty="0"/>
          </a:p>
          <a:p>
            <a:pPr lvl="1">
              <a:lnSpc>
                <a:spcPct val="120000"/>
              </a:lnSpc>
              <a:buClr>
                <a:srgbClr val="E17000"/>
              </a:buClr>
            </a:pPr>
            <a:r>
              <a:rPr lang="nl-NL" sz="2100" dirty="0"/>
              <a:t>Let op dat er niet per se sprake te zijn van technische wijzigingen in het AI-systeem om het beoogde doel te gebruiken. Door het systeem in een ander gebied dan bedoeld in te zetten (dus de context en het gebruik van de uitvoer te wijzigen), kan er sprake zijn van een andere risico-classificatie van het AI-systeem. </a:t>
            </a:r>
          </a:p>
          <a:p>
            <a:pPr marL="0" indent="0">
              <a:lnSpc>
                <a:spcPct val="120000"/>
              </a:lnSpc>
              <a:buClr>
                <a:srgbClr val="E17000"/>
              </a:buClr>
              <a:buNone/>
            </a:pPr>
            <a:endParaRPr lang="nl-NL" dirty="0">
              <a:solidFill>
                <a:srgbClr val="E17000"/>
              </a:solidFill>
              <a:sym typeface="Wingdings" panose="05000000000000000000" pitchFamily="2" charset="2"/>
            </a:endParaRPr>
          </a:p>
          <a:p>
            <a:pPr marL="0" indent="0">
              <a:lnSpc>
                <a:spcPct val="120000"/>
              </a:lnSpc>
              <a:buClr>
                <a:srgbClr val="E17000"/>
              </a:buClr>
              <a:buNone/>
            </a:pPr>
            <a:r>
              <a:rPr lang="nl-NL" dirty="0">
                <a:solidFill>
                  <a:srgbClr val="E17000"/>
                </a:solidFill>
                <a:sym typeface="Wingdings" panose="05000000000000000000" pitchFamily="2" charset="2"/>
              </a:rPr>
              <a:t> </a:t>
            </a:r>
            <a:r>
              <a:rPr lang="nl-NL" dirty="0"/>
              <a:t>Wanneer sprake is van een van de drie hiervoor genoemde omstandigheden, wordt de aanbieder die het AI-systeem voor het eerst in de handel heeft gebracht of in gebruik heeft gesteld (de originele aanbieder), niet langer beschouwd als aanbieder van dat specifieke AI-systeem voor de toepassing van de AI-verordening.  </a:t>
            </a:r>
          </a:p>
        </p:txBody>
      </p:sp>
      <p:sp>
        <p:nvSpPr>
          <p:cNvPr id="3" name="Titel 2">
            <a:extLst>
              <a:ext uri="{FF2B5EF4-FFF2-40B4-BE49-F238E27FC236}">
                <a16:creationId xmlns:a16="http://schemas.microsoft.com/office/drawing/2014/main" id="{ABCCA4C7-9807-8E98-12EE-F0444E7A2879}"/>
              </a:ext>
            </a:extLst>
          </p:cNvPr>
          <p:cNvSpPr>
            <a:spLocks noGrp="1"/>
          </p:cNvSpPr>
          <p:nvPr>
            <p:ph type="title"/>
          </p:nvPr>
        </p:nvSpPr>
        <p:spPr>
          <a:xfrm>
            <a:off x="634206" y="936448"/>
            <a:ext cx="10923588" cy="948047"/>
          </a:xfrm>
        </p:spPr>
        <p:txBody>
          <a:bodyPr/>
          <a:lstStyle/>
          <a:p>
            <a:r>
              <a:rPr lang="nl-NL" dirty="0">
                <a:solidFill>
                  <a:srgbClr val="E17000"/>
                </a:solidFill>
              </a:rPr>
              <a:t>Gebruikersverantwoordelijke wordt aanbieder</a:t>
            </a:r>
          </a:p>
        </p:txBody>
      </p:sp>
      <p:sp>
        <p:nvSpPr>
          <p:cNvPr id="4" name="Tijdelijke aanduiding voor dianummer 3">
            <a:extLst>
              <a:ext uri="{FF2B5EF4-FFF2-40B4-BE49-F238E27FC236}">
                <a16:creationId xmlns:a16="http://schemas.microsoft.com/office/drawing/2014/main" id="{247D0012-0F4B-A5C3-703F-A8B1CD948C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A0A6AF-03C5-477E-939A-E28F7E7F05EA}" type="slidenum">
              <a:rPr kumimoji="0" lang="nl-NL" sz="1050" b="0" i="0" u="none" strike="noStrike" kern="1200" cap="none" spc="0" normalizeH="0" baseline="0" noProof="0" smtClean="0">
                <a:ln>
                  <a:noFill/>
                </a:ln>
                <a:solidFill>
                  <a:srgbClr val="FFFFFF">
                    <a:lumMod val="65000"/>
                  </a:srgbClr>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050" b="0" i="0" u="none" strike="noStrike" kern="1200" cap="none" spc="0" normalizeH="0" baseline="0" noProof="0" dirty="0">
              <a:ln>
                <a:noFill/>
              </a:ln>
              <a:solidFill>
                <a:srgbClr val="FFFFFF">
                  <a:lumMod val="65000"/>
                </a:srgbClr>
              </a:solidFill>
              <a:effectLst/>
              <a:uLnTx/>
              <a:uFillTx/>
              <a:latin typeface="Verdana"/>
              <a:ea typeface="+mn-ea"/>
              <a:cs typeface="+mn-cs"/>
            </a:endParaRPr>
          </a:p>
        </p:txBody>
      </p:sp>
      <p:sp>
        <p:nvSpPr>
          <p:cNvPr id="6" name="Tijdelijke aanduiding voor voettekst 4">
            <a:extLst>
              <a:ext uri="{FF2B5EF4-FFF2-40B4-BE49-F238E27FC236}">
                <a16:creationId xmlns:a16="http://schemas.microsoft.com/office/drawing/2014/main" id="{872AFCAF-43E4-C494-CE92-82458B3A9827}"/>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4160986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1B09C81-DD4F-643F-4F9C-A51A652C7427}"/>
              </a:ext>
            </a:extLst>
          </p:cNvPr>
          <p:cNvSpPr>
            <a:spLocks noGrp="1"/>
          </p:cNvSpPr>
          <p:nvPr>
            <p:ph type="title"/>
          </p:nvPr>
        </p:nvSpPr>
        <p:spPr>
          <a:xfrm>
            <a:off x="526691" y="633381"/>
            <a:ext cx="10923588" cy="948047"/>
          </a:xfrm>
        </p:spPr>
        <p:txBody>
          <a:bodyPr/>
          <a:lstStyle/>
          <a:p>
            <a:r>
              <a:rPr lang="en-US" dirty="0" err="1">
                <a:solidFill>
                  <a:srgbClr val="E17000"/>
                </a:solidFill>
              </a:rPr>
              <a:t>Verantwoordelijkheden</a:t>
            </a:r>
            <a:r>
              <a:rPr lang="en-US" dirty="0">
                <a:solidFill>
                  <a:srgbClr val="E17000"/>
                </a:solidFill>
              </a:rPr>
              <a:t> in de AI-</a:t>
            </a:r>
            <a:r>
              <a:rPr lang="en-US" dirty="0" err="1">
                <a:solidFill>
                  <a:srgbClr val="E17000"/>
                </a:solidFill>
              </a:rPr>
              <a:t>waardeketen</a:t>
            </a:r>
            <a:endParaRPr lang="nl-NL" dirty="0">
              <a:solidFill>
                <a:srgbClr val="E17000"/>
              </a:solidFill>
            </a:endParaRPr>
          </a:p>
        </p:txBody>
      </p:sp>
      <p:sp>
        <p:nvSpPr>
          <p:cNvPr id="4" name="Tijdelijke aanduiding voor dianummer 3">
            <a:extLst>
              <a:ext uri="{FF2B5EF4-FFF2-40B4-BE49-F238E27FC236}">
                <a16:creationId xmlns:a16="http://schemas.microsoft.com/office/drawing/2014/main" id="{B1EAE644-ADE4-6C7C-0E6F-B5CD05ACC62D}"/>
              </a:ext>
            </a:extLst>
          </p:cNvPr>
          <p:cNvSpPr>
            <a:spLocks noGrp="1"/>
          </p:cNvSpPr>
          <p:nvPr>
            <p:ph type="sldNum" sz="quarter" idx="12"/>
          </p:nvPr>
        </p:nvSpPr>
        <p:spPr/>
        <p:txBody>
          <a:bodyPr/>
          <a:lstStyle/>
          <a:p>
            <a:fld id="{10A0A6AF-03C5-477E-939A-E28F7E7F05EA}" type="slidenum">
              <a:rPr lang="nl-NL" smtClean="0"/>
              <a:pPr/>
              <a:t>54</a:t>
            </a:fld>
            <a:endParaRPr lang="nl-NL" dirty="0"/>
          </a:p>
        </p:txBody>
      </p:sp>
      <p:sp>
        <p:nvSpPr>
          <p:cNvPr id="5" name="Tijdelijke aanduiding voor voettekst 4">
            <a:extLst>
              <a:ext uri="{FF2B5EF4-FFF2-40B4-BE49-F238E27FC236}">
                <a16:creationId xmlns:a16="http://schemas.microsoft.com/office/drawing/2014/main" id="{AEC4D2E2-9E5B-A9B3-BB12-D970ADF96F37}"/>
              </a:ext>
            </a:extLst>
          </p:cNvPr>
          <p:cNvSpPr>
            <a:spLocks noGrp="1"/>
          </p:cNvSpPr>
          <p:nvPr>
            <p:ph type="ftr" sz="quarter" idx="3"/>
          </p:nvPr>
        </p:nvSpPr>
        <p:spPr/>
        <p:txBody>
          <a:bodyPr/>
          <a:lstStyle/>
          <a:p>
            <a:fld id="{F47EF775-05F8-4D0C-9300-69849B26FFE2}" type="datetime4">
              <a:rPr lang="nl-NL" smtClean="0"/>
              <a:pPr/>
              <a:t>13 december 2024</a:t>
            </a:fld>
            <a:r>
              <a:rPr lang="en-US"/>
              <a:t> | Voettekst</a:t>
            </a:r>
            <a:endParaRPr lang="nl-NL" dirty="0"/>
          </a:p>
        </p:txBody>
      </p:sp>
      <p:grpSp>
        <p:nvGrpSpPr>
          <p:cNvPr id="46" name="Groep 45">
            <a:extLst>
              <a:ext uri="{FF2B5EF4-FFF2-40B4-BE49-F238E27FC236}">
                <a16:creationId xmlns:a16="http://schemas.microsoft.com/office/drawing/2014/main" id="{A9FD8BAE-EEAF-CB32-9F80-E87C33719304}"/>
              </a:ext>
            </a:extLst>
          </p:cNvPr>
          <p:cNvGrpSpPr/>
          <p:nvPr/>
        </p:nvGrpSpPr>
        <p:grpSpPr>
          <a:xfrm>
            <a:off x="526691" y="1152192"/>
            <a:ext cx="11138617" cy="5329142"/>
            <a:chOff x="826539" y="1060018"/>
            <a:chExt cx="11138617" cy="5329142"/>
          </a:xfrm>
        </p:grpSpPr>
        <p:sp>
          <p:nvSpPr>
            <p:cNvPr id="45" name="Rechthoek 44">
              <a:extLst>
                <a:ext uri="{FF2B5EF4-FFF2-40B4-BE49-F238E27FC236}">
                  <a16:creationId xmlns:a16="http://schemas.microsoft.com/office/drawing/2014/main" id="{D180CACA-A55A-0808-09CF-41AE4B8ED9D1}"/>
                </a:ext>
              </a:extLst>
            </p:cNvPr>
            <p:cNvSpPr/>
            <p:nvPr/>
          </p:nvSpPr>
          <p:spPr>
            <a:xfrm>
              <a:off x="826539" y="1060018"/>
              <a:ext cx="11138617" cy="5329142"/>
            </a:xfrm>
            <a:prstGeom prst="rect">
              <a:avLst/>
            </a:prstGeom>
            <a:solidFill>
              <a:srgbClr val="F9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6" name="Groep 25">
              <a:extLst>
                <a:ext uri="{FF2B5EF4-FFF2-40B4-BE49-F238E27FC236}">
                  <a16:creationId xmlns:a16="http://schemas.microsoft.com/office/drawing/2014/main" id="{57D4CA55-5CB9-B265-86DA-4AD186CDB722}"/>
                </a:ext>
              </a:extLst>
            </p:cNvPr>
            <p:cNvGrpSpPr/>
            <p:nvPr/>
          </p:nvGrpSpPr>
          <p:grpSpPr>
            <a:xfrm>
              <a:off x="1773687" y="3989836"/>
              <a:ext cx="2714346" cy="1086977"/>
              <a:chOff x="1769186" y="1207499"/>
              <a:chExt cx="2714346" cy="1086977"/>
            </a:xfrm>
          </p:grpSpPr>
          <p:pic>
            <p:nvPicPr>
              <p:cNvPr id="9" name="Graphic 8" descr="Vrachtwagen met effen opvulling">
                <a:extLst>
                  <a:ext uri="{FF2B5EF4-FFF2-40B4-BE49-F238E27FC236}">
                    <a16:creationId xmlns:a16="http://schemas.microsoft.com/office/drawing/2014/main" id="{89624452-1F8E-7571-126C-0BF80FEE2E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9186" y="1207499"/>
                <a:ext cx="1086977" cy="1086977"/>
              </a:xfrm>
              <a:prstGeom prst="rect">
                <a:avLst/>
              </a:prstGeom>
            </p:spPr>
          </p:pic>
          <p:sp>
            <p:nvSpPr>
              <p:cNvPr id="24" name="Tekstvak 23">
                <a:extLst>
                  <a:ext uri="{FF2B5EF4-FFF2-40B4-BE49-F238E27FC236}">
                    <a16:creationId xmlns:a16="http://schemas.microsoft.com/office/drawing/2014/main" id="{27D12E05-250B-505B-E761-C6F70E12F293}"/>
                  </a:ext>
                </a:extLst>
              </p:cNvPr>
              <p:cNvSpPr txBox="1"/>
              <p:nvPr/>
            </p:nvSpPr>
            <p:spPr>
              <a:xfrm>
                <a:off x="2856163" y="1393083"/>
                <a:ext cx="1627369" cy="677108"/>
              </a:xfrm>
              <a:prstGeom prst="rect">
                <a:avLst/>
              </a:prstGeom>
              <a:noFill/>
            </p:spPr>
            <p:txBody>
              <a:bodyPr wrap="none" rtlCol="0">
                <a:spAutoFit/>
              </a:bodyPr>
              <a:lstStyle/>
              <a:p>
                <a:r>
                  <a:rPr lang="en-US" sz="1400" b="1" dirty="0">
                    <a:solidFill>
                      <a:srgbClr val="154273"/>
                    </a:solidFill>
                  </a:rPr>
                  <a:t>2. </a:t>
                </a:r>
                <a:r>
                  <a:rPr lang="en-US" sz="1400" b="1" dirty="0" err="1">
                    <a:solidFill>
                      <a:srgbClr val="154273"/>
                    </a:solidFill>
                  </a:rPr>
                  <a:t>Importeur</a:t>
                </a:r>
                <a:endParaRPr lang="en-US" sz="1400" b="1" dirty="0">
                  <a:solidFill>
                    <a:srgbClr val="154273"/>
                  </a:solidFill>
                </a:endParaRPr>
              </a:p>
              <a:p>
                <a:r>
                  <a:rPr lang="en-US" sz="1200" dirty="0" err="1">
                    <a:solidFill>
                      <a:srgbClr val="D37FAF"/>
                    </a:solidFill>
                  </a:rPr>
                  <a:t>Brengt</a:t>
                </a:r>
                <a:r>
                  <a:rPr lang="en-US" sz="1200" dirty="0">
                    <a:solidFill>
                      <a:srgbClr val="D37FAF"/>
                    </a:solidFill>
                  </a:rPr>
                  <a:t> AI </a:t>
                </a:r>
                <a:r>
                  <a:rPr lang="en-US" sz="1200" dirty="0" err="1">
                    <a:solidFill>
                      <a:srgbClr val="D37FAF"/>
                    </a:solidFill>
                  </a:rPr>
                  <a:t>naar</a:t>
                </a:r>
                <a:r>
                  <a:rPr lang="en-US" sz="1200" dirty="0">
                    <a:solidFill>
                      <a:srgbClr val="D37FAF"/>
                    </a:solidFill>
                  </a:rPr>
                  <a:t> de </a:t>
                </a:r>
              </a:p>
              <a:p>
                <a:r>
                  <a:rPr lang="en-US" sz="1200" dirty="0" err="1">
                    <a:solidFill>
                      <a:srgbClr val="D37FAF"/>
                    </a:solidFill>
                  </a:rPr>
                  <a:t>Europese</a:t>
                </a:r>
                <a:r>
                  <a:rPr lang="en-US" sz="1200" dirty="0">
                    <a:solidFill>
                      <a:srgbClr val="D37FAF"/>
                    </a:solidFill>
                  </a:rPr>
                  <a:t> </a:t>
                </a:r>
                <a:r>
                  <a:rPr lang="en-US" sz="1200" dirty="0" err="1">
                    <a:solidFill>
                      <a:srgbClr val="D37FAF"/>
                    </a:solidFill>
                  </a:rPr>
                  <a:t>markt</a:t>
                </a:r>
                <a:r>
                  <a:rPr lang="en-US" sz="1200" dirty="0">
                    <a:solidFill>
                      <a:srgbClr val="D37FAF"/>
                    </a:solidFill>
                  </a:rPr>
                  <a:t> </a:t>
                </a:r>
                <a:endParaRPr lang="en-US" sz="1400" dirty="0">
                  <a:solidFill>
                    <a:srgbClr val="D37FAF"/>
                  </a:solidFill>
                </a:endParaRPr>
              </a:p>
            </p:txBody>
          </p:sp>
        </p:grpSp>
        <p:grpSp>
          <p:nvGrpSpPr>
            <p:cNvPr id="44" name="Groep 43">
              <a:extLst>
                <a:ext uri="{FF2B5EF4-FFF2-40B4-BE49-F238E27FC236}">
                  <a16:creationId xmlns:a16="http://schemas.microsoft.com/office/drawing/2014/main" id="{015024F0-9FB5-EE3C-25FD-43D0DD4BD20A}"/>
                </a:ext>
              </a:extLst>
            </p:cNvPr>
            <p:cNvGrpSpPr/>
            <p:nvPr/>
          </p:nvGrpSpPr>
          <p:grpSpPr>
            <a:xfrm>
              <a:off x="986217" y="1870242"/>
              <a:ext cx="2836561" cy="816649"/>
              <a:chOff x="268820" y="4773125"/>
              <a:chExt cx="2836561" cy="816649"/>
            </a:xfrm>
          </p:grpSpPr>
          <p:sp>
            <p:nvSpPr>
              <p:cNvPr id="29" name="Vrije vorm: vorm 28">
                <a:extLst>
                  <a:ext uri="{FF2B5EF4-FFF2-40B4-BE49-F238E27FC236}">
                    <a16:creationId xmlns:a16="http://schemas.microsoft.com/office/drawing/2014/main" id="{D4611114-BB47-936F-8C11-A9792F69F7A6}"/>
                  </a:ext>
                </a:extLst>
              </p:cNvPr>
              <p:cNvSpPr/>
              <p:nvPr/>
            </p:nvSpPr>
            <p:spPr>
              <a:xfrm>
                <a:off x="394520" y="4903109"/>
                <a:ext cx="562070" cy="467551"/>
              </a:xfrm>
              <a:custGeom>
                <a:avLst/>
                <a:gdLst>
                  <a:gd name="connsiteX0" fmla="*/ 52445 w 427958"/>
                  <a:gd name="connsiteY0" fmla="*/ 71495 h 323850"/>
                  <a:gd name="connsiteX1" fmla="*/ 71495 w 427958"/>
                  <a:gd name="connsiteY1" fmla="*/ 71495 h 323850"/>
                  <a:gd name="connsiteX2" fmla="*/ 71495 w 427958"/>
                  <a:gd name="connsiteY2" fmla="*/ 59884 h 323850"/>
                  <a:gd name="connsiteX3" fmla="*/ 197653 w 427958"/>
                  <a:gd name="connsiteY3" fmla="*/ 252355 h 323850"/>
                  <a:gd name="connsiteX4" fmla="*/ 176270 w 427958"/>
                  <a:gd name="connsiteY4" fmla="*/ 252355 h 323850"/>
                  <a:gd name="connsiteX5" fmla="*/ 176270 w 427958"/>
                  <a:gd name="connsiteY5" fmla="*/ 323850 h 323850"/>
                  <a:gd name="connsiteX6" fmla="*/ 247774 w 427958"/>
                  <a:gd name="connsiteY6" fmla="*/ 323850 h 323850"/>
                  <a:gd name="connsiteX7" fmla="*/ 247774 w 427958"/>
                  <a:gd name="connsiteY7" fmla="*/ 252355 h 323850"/>
                  <a:gd name="connsiteX8" fmla="*/ 226200 w 427958"/>
                  <a:gd name="connsiteY8" fmla="*/ 252355 h 323850"/>
                  <a:gd name="connsiteX9" fmla="*/ 132169 w 427958"/>
                  <a:gd name="connsiteY9" fmla="*/ 55016 h 323850"/>
                  <a:gd name="connsiteX10" fmla="*/ 271977 w 427958"/>
                  <a:gd name="connsiteY10" fmla="*/ 80734 h 323850"/>
                  <a:gd name="connsiteX11" fmla="*/ 300095 w 427958"/>
                  <a:gd name="connsiteY11" fmla="*/ 104775 h 323850"/>
                  <a:gd name="connsiteX12" fmla="*/ 300695 w 427958"/>
                  <a:gd name="connsiteY12" fmla="*/ 104718 h 323850"/>
                  <a:gd name="connsiteX13" fmla="*/ 300095 w 427958"/>
                  <a:gd name="connsiteY13" fmla="*/ 233363 h 323850"/>
                  <a:gd name="connsiteX14" fmla="*/ 304857 w 427958"/>
                  <a:gd name="connsiteY14" fmla="*/ 238125 h 323850"/>
                  <a:gd name="connsiteX15" fmla="*/ 308667 w 427958"/>
                  <a:gd name="connsiteY15" fmla="*/ 236220 h 323850"/>
                  <a:gd name="connsiteX16" fmla="*/ 352577 w 427958"/>
                  <a:gd name="connsiteY16" fmla="*/ 181051 h 323850"/>
                  <a:gd name="connsiteX17" fmla="*/ 423196 w 427958"/>
                  <a:gd name="connsiteY17" fmla="*/ 179708 h 323850"/>
                  <a:gd name="connsiteX18" fmla="*/ 427958 w 427958"/>
                  <a:gd name="connsiteY18" fmla="*/ 174946 h 323850"/>
                  <a:gd name="connsiteX19" fmla="*/ 426053 w 427958"/>
                  <a:gd name="connsiteY19" fmla="*/ 171136 h 323850"/>
                  <a:gd name="connsiteX20" fmla="*/ 322945 w 427958"/>
                  <a:gd name="connsiteY20" fmla="*/ 93202 h 323850"/>
                  <a:gd name="connsiteX21" fmla="*/ 317368 w 427958"/>
                  <a:gd name="connsiteY21" fmla="*/ 53313 h 323850"/>
                  <a:gd name="connsiteX22" fmla="*/ 277479 w 427958"/>
                  <a:gd name="connsiteY22" fmla="*/ 58890 h 323850"/>
                  <a:gd name="connsiteX23" fmla="*/ 275444 w 427958"/>
                  <a:gd name="connsiteY23" fmla="*/ 61989 h 323850"/>
                  <a:gd name="connsiteX24" fmla="*/ 71495 w 427958"/>
                  <a:gd name="connsiteY24" fmla="*/ 24498 h 323850"/>
                  <a:gd name="connsiteX25" fmla="*/ 71495 w 427958"/>
                  <a:gd name="connsiteY25" fmla="*/ 0 h 323850"/>
                  <a:gd name="connsiteX26" fmla="*/ 0 w 427958"/>
                  <a:gd name="connsiteY26" fmla="*/ 0 h 323850"/>
                  <a:gd name="connsiteX27" fmla="*/ 0 w 427958"/>
                  <a:gd name="connsiteY27" fmla="*/ 71495 h 323850"/>
                  <a:gd name="connsiteX28" fmla="*/ 52445 w 427958"/>
                  <a:gd name="connsiteY28" fmla="*/ 71495 h 323850"/>
                  <a:gd name="connsiteX29" fmla="*/ 228724 w 427958"/>
                  <a:gd name="connsiteY29" fmla="*/ 304800 h 323850"/>
                  <a:gd name="connsiteX30" fmla="*/ 195320 w 427958"/>
                  <a:gd name="connsiteY30" fmla="*/ 304800 h 323850"/>
                  <a:gd name="connsiteX31" fmla="*/ 195320 w 427958"/>
                  <a:gd name="connsiteY31" fmla="*/ 271405 h 323850"/>
                  <a:gd name="connsiteX32" fmla="*/ 228724 w 427958"/>
                  <a:gd name="connsiteY32" fmla="*/ 271405 h 323850"/>
                  <a:gd name="connsiteX33" fmla="*/ 19050 w 427958"/>
                  <a:gd name="connsiteY33" fmla="*/ 19050 h 323850"/>
                  <a:gd name="connsiteX34" fmla="*/ 52445 w 427958"/>
                  <a:gd name="connsiteY34" fmla="*/ 19050 h 323850"/>
                  <a:gd name="connsiteX35" fmla="*/ 52445 w 427958"/>
                  <a:gd name="connsiteY35" fmla="*/ 52445 h 323850"/>
                  <a:gd name="connsiteX36" fmla="*/ 19050 w 427958"/>
                  <a:gd name="connsiteY36" fmla="*/ 5244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7958" h="323850">
                    <a:moveTo>
                      <a:pt x="52445" y="71495"/>
                    </a:moveTo>
                    <a:lnTo>
                      <a:pt x="71495" y="71495"/>
                    </a:lnTo>
                    <a:lnTo>
                      <a:pt x="71495" y="59884"/>
                    </a:lnTo>
                    <a:cubicBezTo>
                      <a:pt x="159401" y="86554"/>
                      <a:pt x="200863" y="149933"/>
                      <a:pt x="197653" y="252355"/>
                    </a:cubicBezTo>
                    <a:lnTo>
                      <a:pt x="176270" y="252355"/>
                    </a:lnTo>
                    <a:lnTo>
                      <a:pt x="176270" y="323850"/>
                    </a:lnTo>
                    <a:lnTo>
                      <a:pt x="247774" y="323850"/>
                    </a:lnTo>
                    <a:lnTo>
                      <a:pt x="247774" y="252355"/>
                    </a:lnTo>
                    <a:lnTo>
                      <a:pt x="226200" y="252355"/>
                    </a:lnTo>
                    <a:cubicBezTo>
                      <a:pt x="228924" y="159010"/>
                      <a:pt x="197415" y="92964"/>
                      <a:pt x="132169" y="55016"/>
                    </a:cubicBezTo>
                    <a:lnTo>
                      <a:pt x="271977" y="80734"/>
                    </a:lnTo>
                    <a:cubicBezTo>
                      <a:pt x="274171" y="94566"/>
                      <a:pt x="286089" y="104756"/>
                      <a:pt x="300095" y="104775"/>
                    </a:cubicBezTo>
                    <a:cubicBezTo>
                      <a:pt x="300304" y="104775"/>
                      <a:pt x="300495" y="104718"/>
                      <a:pt x="300695" y="104718"/>
                    </a:cubicBezTo>
                    <a:lnTo>
                      <a:pt x="300095" y="233363"/>
                    </a:lnTo>
                    <a:cubicBezTo>
                      <a:pt x="300095" y="235992"/>
                      <a:pt x="302227" y="238125"/>
                      <a:pt x="304857" y="238125"/>
                    </a:cubicBezTo>
                    <a:cubicBezTo>
                      <a:pt x="306356" y="238125"/>
                      <a:pt x="307768" y="237419"/>
                      <a:pt x="308667" y="236220"/>
                    </a:cubicBezTo>
                    <a:lnTo>
                      <a:pt x="352577" y="181051"/>
                    </a:lnTo>
                    <a:lnTo>
                      <a:pt x="423196" y="179708"/>
                    </a:lnTo>
                    <a:cubicBezTo>
                      <a:pt x="425826" y="179708"/>
                      <a:pt x="427958" y="177576"/>
                      <a:pt x="427958" y="174946"/>
                    </a:cubicBezTo>
                    <a:cubicBezTo>
                      <a:pt x="427958" y="173446"/>
                      <a:pt x="427252" y="172035"/>
                      <a:pt x="426053" y="171136"/>
                    </a:cubicBezTo>
                    <a:lnTo>
                      <a:pt x="322945" y="93202"/>
                    </a:lnTo>
                    <a:cubicBezTo>
                      <a:pt x="332420" y="80647"/>
                      <a:pt x="329923" y="62789"/>
                      <a:pt x="317368" y="53313"/>
                    </a:cubicBezTo>
                    <a:cubicBezTo>
                      <a:pt x="304813" y="43839"/>
                      <a:pt x="286955" y="46335"/>
                      <a:pt x="277479" y="58890"/>
                    </a:cubicBezTo>
                    <a:cubicBezTo>
                      <a:pt x="276735" y="59878"/>
                      <a:pt x="276055" y="60912"/>
                      <a:pt x="275444" y="61989"/>
                    </a:cubicBezTo>
                    <a:lnTo>
                      <a:pt x="71495" y="24498"/>
                    </a:lnTo>
                    <a:lnTo>
                      <a:pt x="71495" y="0"/>
                    </a:lnTo>
                    <a:lnTo>
                      <a:pt x="0" y="0"/>
                    </a:lnTo>
                    <a:lnTo>
                      <a:pt x="0" y="71495"/>
                    </a:lnTo>
                    <a:lnTo>
                      <a:pt x="52445" y="71495"/>
                    </a:lnTo>
                    <a:close/>
                    <a:moveTo>
                      <a:pt x="228724" y="304800"/>
                    </a:moveTo>
                    <a:lnTo>
                      <a:pt x="195320" y="304800"/>
                    </a:lnTo>
                    <a:lnTo>
                      <a:pt x="195320" y="271405"/>
                    </a:lnTo>
                    <a:lnTo>
                      <a:pt x="228724" y="271405"/>
                    </a:lnTo>
                    <a:close/>
                    <a:moveTo>
                      <a:pt x="19050" y="19050"/>
                    </a:moveTo>
                    <a:lnTo>
                      <a:pt x="52445" y="19050"/>
                    </a:lnTo>
                    <a:lnTo>
                      <a:pt x="52445" y="52445"/>
                    </a:lnTo>
                    <a:lnTo>
                      <a:pt x="19050" y="52445"/>
                    </a:lnTo>
                    <a:close/>
                  </a:path>
                </a:pathLst>
              </a:custGeom>
              <a:solidFill>
                <a:srgbClr val="154273"/>
              </a:solidFill>
              <a:ln w="9525" cap="flat">
                <a:noFill/>
                <a:prstDash val="solid"/>
                <a:miter/>
              </a:ln>
            </p:spPr>
            <p:txBody>
              <a:bodyPr rtlCol="0" anchor="ctr"/>
              <a:lstStyle/>
              <a:p>
                <a:endParaRPr lang="nl-NL" dirty="0"/>
              </a:p>
            </p:txBody>
          </p:sp>
          <p:sp>
            <p:nvSpPr>
              <p:cNvPr id="30" name="Vrije vorm: vorm 29">
                <a:extLst>
                  <a:ext uri="{FF2B5EF4-FFF2-40B4-BE49-F238E27FC236}">
                    <a16:creationId xmlns:a16="http://schemas.microsoft.com/office/drawing/2014/main" id="{F7695B78-27C6-127B-7C36-7748A1D56D64}"/>
                  </a:ext>
                </a:extLst>
              </p:cNvPr>
              <p:cNvSpPr/>
              <p:nvPr/>
            </p:nvSpPr>
            <p:spPr>
              <a:xfrm>
                <a:off x="268820" y="4818249"/>
                <a:ext cx="824514" cy="771525"/>
              </a:xfrm>
              <a:custGeom>
                <a:avLst/>
                <a:gdLst>
                  <a:gd name="connsiteX0" fmla="*/ 723900 w 762000"/>
                  <a:gd name="connsiteY0" fmla="*/ 0 h 647700"/>
                  <a:gd name="connsiteX1" fmla="*/ 38100 w 762000"/>
                  <a:gd name="connsiteY1" fmla="*/ 0 h 647700"/>
                  <a:gd name="connsiteX2" fmla="*/ 0 w 762000"/>
                  <a:gd name="connsiteY2" fmla="*/ 38100 h 647700"/>
                  <a:gd name="connsiteX3" fmla="*/ 0 w 762000"/>
                  <a:gd name="connsiteY3" fmla="*/ 495300 h 647700"/>
                  <a:gd name="connsiteX4" fmla="*/ 38100 w 762000"/>
                  <a:gd name="connsiteY4" fmla="*/ 533400 h 647700"/>
                  <a:gd name="connsiteX5" fmla="*/ 304800 w 762000"/>
                  <a:gd name="connsiteY5" fmla="*/ 533400 h 647700"/>
                  <a:gd name="connsiteX6" fmla="*/ 304800 w 762000"/>
                  <a:gd name="connsiteY6" fmla="*/ 590550 h 647700"/>
                  <a:gd name="connsiteX7" fmla="*/ 209550 w 762000"/>
                  <a:gd name="connsiteY7" fmla="*/ 590550 h 647700"/>
                  <a:gd name="connsiteX8" fmla="*/ 209550 w 762000"/>
                  <a:gd name="connsiteY8" fmla="*/ 647700 h 647700"/>
                  <a:gd name="connsiteX9" fmla="*/ 552450 w 762000"/>
                  <a:gd name="connsiteY9" fmla="*/ 647700 h 647700"/>
                  <a:gd name="connsiteX10" fmla="*/ 552450 w 762000"/>
                  <a:gd name="connsiteY10" fmla="*/ 590550 h 647700"/>
                  <a:gd name="connsiteX11" fmla="*/ 457200 w 762000"/>
                  <a:gd name="connsiteY11" fmla="*/ 590550 h 647700"/>
                  <a:gd name="connsiteX12" fmla="*/ 457200 w 762000"/>
                  <a:gd name="connsiteY12" fmla="*/ 533400 h 647700"/>
                  <a:gd name="connsiteX13" fmla="*/ 723900 w 762000"/>
                  <a:gd name="connsiteY13" fmla="*/ 533400 h 647700"/>
                  <a:gd name="connsiteX14" fmla="*/ 762000 w 762000"/>
                  <a:gd name="connsiteY14" fmla="*/ 495300 h 647700"/>
                  <a:gd name="connsiteX15" fmla="*/ 762000 w 762000"/>
                  <a:gd name="connsiteY15" fmla="*/ 38100 h 647700"/>
                  <a:gd name="connsiteX16" fmla="*/ 723900 w 762000"/>
                  <a:gd name="connsiteY16" fmla="*/ 0 h 647700"/>
                  <a:gd name="connsiteX17" fmla="*/ 704850 w 762000"/>
                  <a:gd name="connsiteY17" fmla="*/ 476250 h 647700"/>
                  <a:gd name="connsiteX18" fmla="*/ 57150 w 762000"/>
                  <a:gd name="connsiteY18" fmla="*/ 476250 h 647700"/>
                  <a:gd name="connsiteX19" fmla="*/ 57150 w 762000"/>
                  <a:gd name="connsiteY19" fmla="*/ 57150 h 647700"/>
                  <a:gd name="connsiteX20" fmla="*/ 704850 w 762000"/>
                  <a:gd name="connsiteY20" fmla="*/ 571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0" h="647700">
                    <a:moveTo>
                      <a:pt x="723900" y="0"/>
                    </a:moveTo>
                    <a:lnTo>
                      <a:pt x="38100" y="0"/>
                    </a:lnTo>
                    <a:cubicBezTo>
                      <a:pt x="17084" y="63"/>
                      <a:pt x="63" y="17084"/>
                      <a:pt x="0" y="38100"/>
                    </a:cubicBezTo>
                    <a:lnTo>
                      <a:pt x="0" y="495300"/>
                    </a:lnTo>
                    <a:cubicBezTo>
                      <a:pt x="63" y="516316"/>
                      <a:pt x="17084" y="533337"/>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916" y="533337"/>
                      <a:pt x="761937" y="516316"/>
                      <a:pt x="762000" y="495300"/>
                    </a:cubicBezTo>
                    <a:lnTo>
                      <a:pt x="762000" y="38100"/>
                    </a:lnTo>
                    <a:cubicBezTo>
                      <a:pt x="761937" y="17084"/>
                      <a:pt x="744916" y="63"/>
                      <a:pt x="723900" y="0"/>
                    </a:cubicBezTo>
                    <a:close/>
                    <a:moveTo>
                      <a:pt x="704850" y="476250"/>
                    </a:moveTo>
                    <a:lnTo>
                      <a:pt x="57150" y="476250"/>
                    </a:lnTo>
                    <a:lnTo>
                      <a:pt x="57150" y="57150"/>
                    </a:lnTo>
                    <a:lnTo>
                      <a:pt x="704850" y="57150"/>
                    </a:lnTo>
                    <a:close/>
                  </a:path>
                </a:pathLst>
              </a:custGeom>
              <a:solidFill>
                <a:srgbClr val="154273"/>
              </a:solidFill>
              <a:ln w="9525" cap="flat">
                <a:noFill/>
                <a:prstDash val="solid"/>
                <a:miter/>
              </a:ln>
            </p:spPr>
            <p:txBody>
              <a:bodyPr rtlCol="0" anchor="ctr"/>
              <a:lstStyle/>
              <a:p>
                <a:endParaRPr lang="nl-NL"/>
              </a:p>
            </p:txBody>
          </p:sp>
          <p:sp>
            <p:nvSpPr>
              <p:cNvPr id="25" name="Tekstvak 24">
                <a:extLst>
                  <a:ext uri="{FF2B5EF4-FFF2-40B4-BE49-F238E27FC236}">
                    <a16:creationId xmlns:a16="http://schemas.microsoft.com/office/drawing/2014/main" id="{782B4A4F-3776-31BB-BDFA-0AC6226DE44A}"/>
                  </a:ext>
                </a:extLst>
              </p:cNvPr>
              <p:cNvSpPr txBox="1"/>
              <p:nvPr/>
            </p:nvSpPr>
            <p:spPr>
              <a:xfrm>
                <a:off x="1152602" y="4773125"/>
                <a:ext cx="1952779" cy="677108"/>
              </a:xfrm>
              <a:prstGeom prst="rect">
                <a:avLst/>
              </a:prstGeom>
              <a:noFill/>
            </p:spPr>
            <p:txBody>
              <a:bodyPr wrap="none" rtlCol="0">
                <a:spAutoFit/>
              </a:bodyPr>
              <a:lstStyle/>
              <a:p>
                <a:r>
                  <a:rPr lang="en-US" sz="1400" b="1" dirty="0">
                    <a:solidFill>
                      <a:srgbClr val="154273"/>
                    </a:solidFill>
                  </a:rPr>
                  <a:t>1. </a:t>
                </a:r>
                <a:r>
                  <a:rPr lang="en-US" sz="1400" b="1" dirty="0" err="1">
                    <a:solidFill>
                      <a:srgbClr val="154273"/>
                    </a:solidFill>
                  </a:rPr>
                  <a:t>Aanbieder</a:t>
                </a:r>
                <a:endParaRPr lang="en-US" sz="1400" b="1" dirty="0">
                  <a:solidFill>
                    <a:srgbClr val="154273"/>
                  </a:solidFill>
                </a:endParaRPr>
              </a:p>
              <a:p>
                <a:r>
                  <a:rPr lang="en-US" sz="1200" dirty="0" err="1">
                    <a:solidFill>
                      <a:srgbClr val="D37FAF"/>
                    </a:solidFill>
                  </a:rPr>
                  <a:t>Brengt</a:t>
                </a:r>
                <a:r>
                  <a:rPr lang="en-US" sz="1200" dirty="0">
                    <a:solidFill>
                      <a:srgbClr val="D37FAF"/>
                    </a:solidFill>
                  </a:rPr>
                  <a:t> AI </a:t>
                </a:r>
                <a:r>
                  <a:rPr lang="en-US" sz="1200" dirty="0" err="1">
                    <a:solidFill>
                      <a:srgbClr val="D37FAF"/>
                    </a:solidFill>
                  </a:rPr>
                  <a:t>onder</a:t>
                </a:r>
                <a:r>
                  <a:rPr lang="en-US" sz="1200" dirty="0">
                    <a:solidFill>
                      <a:srgbClr val="D37FAF"/>
                    </a:solidFill>
                  </a:rPr>
                  <a:t> eigen </a:t>
                </a:r>
              </a:p>
              <a:p>
                <a:r>
                  <a:rPr lang="en-US" sz="1200" dirty="0">
                    <a:solidFill>
                      <a:srgbClr val="D37FAF"/>
                    </a:solidFill>
                  </a:rPr>
                  <a:t>naam op de </a:t>
                </a:r>
                <a:r>
                  <a:rPr lang="en-US" sz="1200" dirty="0" err="1">
                    <a:solidFill>
                      <a:srgbClr val="D37FAF"/>
                    </a:solidFill>
                  </a:rPr>
                  <a:t>markt</a:t>
                </a:r>
                <a:endParaRPr lang="en-US" sz="1400" dirty="0">
                  <a:solidFill>
                    <a:srgbClr val="D37FAF"/>
                  </a:solidFill>
                </a:endParaRPr>
              </a:p>
            </p:txBody>
          </p:sp>
        </p:grpSp>
        <p:grpSp>
          <p:nvGrpSpPr>
            <p:cNvPr id="33" name="Groep 32">
              <a:extLst>
                <a:ext uri="{FF2B5EF4-FFF2-40B4-BE49-F238E27FC236}">
                  <a16:creationId xmlns:a16="http://schemas.microsoft.com/office/drawing/2014/main" id="{D0F2CD9E-1006-AF9E-4A4B-07FB8872A761}"/>
                </a:ext>
              </a:extLst>
            </p:cNvPr>
            <p:cNvGrpSpPr/>
            <p:nvPr/>
          </p:nvGrpSpPr>
          <p:grpSpPr>
            <a:xfrm>
              <a:off x="2459190" y="5358662"/>
              <a:ext cx="3127284" cy="827220"/>
              <a:chOff x="6422260" y="6826534"/>
              <a:chExt cx="3788311" cy="914400"/>
            </a:xfrm>
          </p:grpSpPr>
          <p:pic>
            <p:nvPicPr>
              <p:cNvPr id="15" name="Graphic 14" descr="Klembord met effen opvulling">
                <a:extLst>
                  <a:ext uri="{FF2B5EF4-FFF2-40B4-BE49-F238E27FC236}">
                    <a16:creationId xmlns:a16="http://schemas.microsoft.com/office/drawing/2014/main" id="{F3342E08-29C7-E034-5DD5-439848962F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2260" y="6826534"/>
                <a:ext cx="914401" cy="914400"/>
              </a:xfrm>
              <a:prstGeom prst="rect">
                <a:avLst/>
              </a:prstGeom>
            </p:spPr>
          </p:pic>
          <p:sp>
            <p:nvSpPr>
              <p:cNvPr id="32" name="Tekstvak 31">
                <a:extLst>
                  <a:ext uri="{FF2B5EF4-FFF2-40B4-BE49-F238E27FC236}">
                    <a16:creationId xmlns:a16="http://schemas.microsoft.com/office/drawing/2014/main" id="{258B147C-44E1-7F11-1E46-20E431D89EFB}"/>
                  </a:ext>
                </a:extLst>
              </p:cNvPr>
              <p:cNvSpPr txBox="1"/>
              <p:nvPr/>
            </p:nvSpPr>
            <p:spPr>
              <a:xfrm>
                <a:off x="7272493" y="6880838"/>
                <a:ext cx="2938078" cy="748468"/>
              </a:xfrm>
              <a:prstGeom prst="rect">
                <a:avLst/>
              </a:prstGeom>
              <a:noFill/>
            </p:spPr>
            <p:txBody>
              <a:bodyPr wrap="none" rtlCol="0">
                <a:spAutoFit/>
              </a:bodyPr>
              <a:lstStyle/>
              <a:p>
                <a:r>
                  <a:rPr lang="en-US" sz="1400" b="1" dirty="0">
                    <a:solidFill>
                      <a:srgbClr val="154273"/>
                    </a:solidFill>
                  </a:rPr>
                  <a:t>3. </a:t>
                </a:r>
                <a:r>
                  <a:rPr lang="en-US" sz="1400" b="1" dirty="0" err="1">
                    <a:solidFill>
                      <a:srgbClr val="154273"/>
                    </a:solidFill>
                  </a:rPr>
                  <a:t>Gemachtigde</a:t>
                </a:r>
                <a:endParaRPr lang="en-US" sz="1400" b="1" dirty="0">
                  <a:solidFill>
                    <a:srgbClr val="154273"/>
                  </a:solidFill>
                </a:endParaRPr>
              </a:p>
              <a:p>
                <a:r>
                  <a:rPr lang="en-US" sz="1200" dirty="0" err="1">
                    <a:solidFill>
                      <a:srgbClr val="D37FAF"/>
                    </a:solidFill>
                  </a:rPr>
                  <a:t>Vertegenwoordigt</a:t>
                </a:r>
                <a:r>
                  <a:rPr lang="en-US" sz="1200" dirty="0">
                    <a:solidFill>
                      <a:srgbClr val="D37FAF"/>
                    </a:solidFill>
                  </a:rPr>
                  <a:t> </a:t>
                </a:r>
                <a:r>
                  <a:rPr lang="en-US" sz="1200" dirty="0" err="1">
                    <a:solidFill>
                      <a:srgbClr val="D37FAF"/>
                    </a:solidFill>
                  </a:rPr>
                  <a:t>aanbieder</a:t>
                </a:r>
                <a:r>
                  <a:rPr lang="en-US" sz="1200" dirty="0">
                    <a:solidFill>
                      <a:srgbClr val="D37FAF"/>
                    </a:solidFill>
                  </a:rPr>
                  <a:t> </a:t>
                </a:r>
              </a:p>
              <a:p>
                <a:r>
                  <a:rPr lang="en-US" sz="1200" dirty="0">
                    <a:solidFill>
                      <a:srgbClr val="D37FAF"/>
                    </a:solidFill>
                  </a:rPr>
                  <a:t>op de </a:t>
                </a:r>
                <a:r>
                  <a:rPr lang="en-US" sz="1200" dirty="0" err="1">
                    <a:solidFill>
                      <a:srgbClr val="D37FAF"/>
                    </a:solidFill>
                  </a:rPr>
                  <a:t>Europese</a:t>
                </a:r>
                <a:r>
                  <a:rPr lang="en-US" sz="1200" dirty="0">
                    <a:solidFill>
                      <a:srgbClr val="D37FAF"/>
                    </a:solidFill>
                  </a:rPr>
                  <a:t> </a:t>
                </a:r>
                <a:r>
                  <a:rPr lang="en-US" sz="1200" dirty="0" err="1">
                    <a:solidFill>
                      <a:srgbClr val="D37FAF"/>
                    </a:solidFill>
                  </a:rPr>
                  <a:t>markt</a:t>
                </a:r>
                <a:r>
                  <a:rPr lang="en-US" sz="1200" dirty="0">
                    <a:solidFill>
                      <a:srgbClr val="D37FAF"/>
                    </a:solidFill>
                  </a:rPr>
                  <a:t> </a:t>
                </a:r>
                <a:endParaRPr lang="en-US" sz="1400" dirty="0">
                  <a:solidFill>
                    <a:srgbClr val="D37FAF"/>
                  </a:solidFill>
                </a:endParaRPr>
              </a:p>
            </p:txBody>
          </p:sp>
        </p:grpSp>
        <p:grpSp>
          <p:nvGrpSpPr>
            <p:cNvPr id="37" name="Groep 36">
              <a:extLst>
                <a:ext uri="{FF2B5EF4-FFF2-40B4-BE49-F238E27FC236}">
                  <a16:creationId xmlns:a16="http://schemas.microsoft.com/office/drawing/2014/main" id="{7C26E3A1-4A73-E93B-DF9E-7560525C7E14}"/>
                </a:ext>
              </a:extLst>
            </p:cNvPr>
            <p:cNvGrpSpPr/>
            <p:nvPr/>
          </p:nvGrpSpPr>
          <p:grpSpPr>
            <a:xfrm>
              <a:off x="4865945" y="3005473"/>
              <a:ext cx="4611512" cy="1225649"/>
              <a:chOff x="5638800" y="2328221"/>
              <a:chExt cx="4611512" cy="1225649"/>
            </a:xfrm>
          </p:grpSpPr>
          <p:pic>
            <p:nvPicPr>
              <p:cNvPr id="17" name="Graphic 16" descr="Stad met effen opvulling">
                <a:extLst>
                  <a:ext uri="{FF2B5EF4-FFF2-40B4-BE49-F238E27FC236}">
                    <a16:creationId xmlns:a16="http://schemas.microsoft.com/office/drawing/2014/main" id="{78430CCE-72B6-0F2B-7D2B-D6325FDF9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328221"/>
                <a:ext cx="1225649" cy="1225649"/>
              </a:xfrm>
              <a:prstGeom prst="rect">
                <a:avLst/>
              </a:prstGeom>
            </p:spPr>
          </p:pic>
          <p:sp>
            <p:nvSpPr>
              <p:cNvPr id="34" name="Tekstvak 33">
                <a:extLst>
                  <a:ext uri="{FF2B5EF4-FFF2-40B4-BE49-F238E27FC236}">
                    <a16:creationId xmlns:a16="http://schemas.microsoft.com/office/drawing/2014/main" id="{650359AF-E766-2B78-8904-EB41BAE8D9A7}"/>
                  </a:ext>
                </a:extLst>
              </p:cNvPr>
              <p:cNvSpPr txBox="1"/>
              <p:nvPr/>
            </p:nvSpPr>
            <p:spPr>
              <a:xfrm>
                <a:off x="6864449" y="2702445"/>
                <a:ext cx="3385863" cy="492443"/>
              </a:xfrm>
              <a:prstGeom prst="rect">
                <a:avLst/>
              </a:prstGeom>
              <a:noFill/>
            </p:spPr>
            <p:txBody>
              <a:bodyPr wrap="none" rtlCol="0">
                <a:spAutoFit/>
              </a:bodyPr>
              <a:lstStyle/>
              <a:p>
                <a:r>
                  <a:rPr lang="en-US" sz="1400" b="1" dirty="0">
                    <a:solidFill>
                      <a:srgbClr val="154273"/>
                    </a:solidFill>
                  </a:rPr>
                  <a:t>5. </a:t>
                </a:r>
                <a:r>
                  <a:rPr lang="en-US" sz="1400" b="1" dirty="0" err="1">
                    <a:solidFill>
                      <a:srgbClr val="154273"/>
                    </a:solidFill>
                  </a:rPr>
                  <a:t>Gebruikersverantwoordelijke</a:t>
                </a:r>
                <a:endParaRPr lang="en-US" sz="1400" b="1" dirty="0">
                  <a:solidFill>
                    <a:srgbClr val="154273"/>
                  </a:solidFill>
                </a:endParaRPr>
              </a:p>
              <a:p>
                <a:r>
                  <a:rPr lang="en-US" sz="1200" dirty="0" err="1">
                    <a:solidFill>
                      <a:srgbClr val="D37FAF"/>
                    </a:solidFill>
                  </a:rPr>
                  <a:t>Bepaalt</a:t>
                </a:r>
                <a:r>
                  <a:rPr lang="en-US" sz="1200" dirty="0">
                    <a:solidFill>
                      <a:srgbClr val="D37FAF"/>
                    </a:solidFill>
                  </a:rPr>
                  <a:t> </a:t>
                </a:r>
                <a:r>
                  <a:rPr lang="en-US" sz="1200" dirty="0" err="1">
                    <a:solidFill>
                      <a:srgbClr val="D37FAF"/>
                    </a:solidFill>
                  </a:rPr>
                  <a:t>inzet</a:t>
                </a:r>
                <a:r>
                  <a:rPr lang="en-US" sz="1200" dirty="0">
                    <a:solidFill>
                      <a:srgbClr val="D37FAF"/>
                    </a:solidFill>
                  </a:rPr>
                  <a:t> van </a:t>
                </a:r>
                <a:r>
                  <a:rPr lang="en-US" sz="1200" dirty="0" err="1">
                    <a:solidFill>
                      <a:srgbClr val="D37FAF"/>
                    </a:solidFill>
                  </a:rPr>
                  <a:t>een</a:t>
                </a:r>
                <a:r>
                  <a:rPr lang="en-US" sz="1200" dirty="0">
                    <a:solidFill>
                      <a:srgbClr val="D37FAF"/>
                    </a:solidFill>
                  </a:rPr>
                  <a:t> AI</a:t>
                </a:r>
              </a:p>
            </p:txBody>
          </p:sp>
        </p:grpSp>
        <p:grpSp>
          <p:nvGrpSpPr>
            <p:cNvPr id="36" name="Groep 35">
              <a:extLst>
                <a:ext uri="{FF2B5EF4-FFF2-40B4-BE49-F238E27FC236}">
                  <a16:creationId xmlns:a16="http://schemas.microsoft.com/office/drawing/2014/main" id="{38F27086-5DC4-ABA7-191C-E6DE07A6026E}"/>
                </a:ext>
              </a:extLst>
            </p:cNvPr>
            <p:cNvGrpSpPr/>
            <p:nvPr/>
          </p:nvGrpSpPr>
          <p:grpSpPr>
            <a:xfrm>
              <a:off x="5420756" y="4445102"/>
              <a:ext cx="3746002" cy="1161859"/>
              <a:chOff x="7455525" y="3586397"/>
              <a:chExt cx="3746002" cy="1161859"/>
            </a:xfrm>
          </p:grpSpPr>
          <p:pic>
            <p:nvPicPr>
              <p:cNvPr id="11" name="Graphic 10" descr="Delen met effen opvulling">
                <a:extLst>
                  <a:ext uri="{FF2B5EF4-FFF2-40B4-BE49-F238E27FC236}">
                    <a16:creationId xmlns:a16="http://schemas.microsoft.com/office/drawing/2014/main" id="{74594921-8F02-82DA-97B0-D0BC98BD15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5525" y="3586397"/>
                <a:ext cx="1161859" cy="1161859"/>
              </a:xfrm>
              <a:prstGeom prst="rect">
                <a:avLst/>
              </a:prstGeom>
            </p:spPr>
          </p:pic>
          <p:sp>
            <p:nvSpPr>
              <p:cNvPr id="35" name="Tekstvak 34">
                <a:extLst>
                  <a:ext uri="{FF2B5EF4-FFF2-40B4-BE49-F238E27FC236}">
                    <a16:creationId xmlns:a16="http://schemas.microsoft.com/office/drawing/2014/main" id="{97DC494F-88DB-0CE1-E1BE-EC86BC96EC06}"/>
                  </a:ext>
                </a:extLst>
              </p:cNvPr>
              <p:cNvSpPr txBox="1"/>
              <p:nvPr/>
            </p:nvSpPr>
            <p:spPr>
              <a:xfrm>
                <a:off x="8450325" y="3857021"/>
                <a:ext cx="2751202" cy="677108"/>
              </a:xfrm>
              <a:prstGeom prst="rect">
                <a:avLst/>
              </a:prstGeom>
              <a:noFill/>
            </p:spPr>
            <p:txBody>
              <a:bodyPr wrap="none" rtlCol="0">
                <a:spAutoFit/>
              </a:bodyPr>
              <a:lstStyle/>
              <a:p>
                <a:r>
                  <a:rPr lang="en-US" sz="1400" b="1" dirty="0">
                    <a:solidFill>
                      <a:srgbClr val="154273"/>
                    </a:solidFill>
                  </a:rPr>
                  <a:t>4. </a:t>
                </a:r>
                <a:r>
                  <a:rPr lang="en-US" sz="1400" b="1" dirty="0" err="1">
                    <a:solidFill>
                      <a:srgbClr val="154273"/>
                    </a:solidFill>
                  </a:rPr>
                  <a:t>Distributeur</a:t>
                </a:r>
                <a:endParaRPr lang="en-US" sz="1400" b="1" dirty="0">
                  <a:solidFill>
                    <a:srgbClr val="154273"/>
                  </a:solidFill>
                </a:endParaRPr>
              </a:p>
              <a:p>
                <a:r>
                  <a:rPr lang="en-US" sz="1200" dirty="0" err="1">
                    <a:solidFill>
                      <a:srgbClr val="D37FAF"/>
                    </a:solidFill>
                  </a:rPr>
                  <a:t>Iedere</a:t>
                </a:r>
                <a:r>
                  <a:rPr lang="en-US" sz="1200" dirty="0">
                    <a:solidFill>
                      <a:srgbClr val="D37FAF"/>
                    </a:solidFill>
                  </a:rPr>
                  <a:t> </a:t>
                </a:r>
                <a:r>
                  <a:rPr lang="en-US" sz="1200" dirty="0" err="1">
                    <a:solidFill>
                      <a:srgbClr val="D37FAF"/>
                    </a:solidFill>
                  </a:rPr>
                  <a:t>schakel</a:t>
                </a:r>
                <a:r>
                  <a:rPr lang="en-US" sz="1200" dirty="0">
                    <a:solidFill>
                      <a:srgbClr val="D37FAF"/>
                    </a:solidFill>
                  </a:rPr>
                  <a:t> </a:t>
                </a:r>
                <a:r>
                  <a:rPr lang="en-US" sz="1200" dirty="0" err="1">
                    <a:solidFill>
                      <a:srgbClr val="D37FAF"/>
                    </a:solidFill>
                  </a:rPr>
                  <a:t>tussen</a:t>
                </a:r>
                <a:r>
                  <a:rPr lang="en-US" sz="1200" dirty="0">
                    <a:solidFill>
                      <a:srgbClr val="D37FAF"/>
                    </a:solidFill>
                  </a:rPr>
                  <a:t> </a:t>
                </a:r>
                <a:r>
                  <a:rPr lang="en-US" sz="1200" dirty="0" err="1">
                    <a:solidFill>
                      <a:srgbClr val="D37FAF"/>
                    </a:solidFill>
                  </a:rPr>
                  <a:t>aanbieder</a:t>
                </a:r>
                <a:r>
                  <a:rPr lang="en-US" sz="1200" dirty="0">
                    <a:solidFill>
                      <a:srgbClr val="D37FAF"/>
                    </a:solidFill>
                  </a:rPr>
                  <a:t> </a:t>
                </a:r>
              </a:p>
              <a:p>
                <a:r>
                  <a:rPr lang="en-US" sz="1200" dirty="0" err="1">
                    <a:solidFill>
                      <a:srgbClr val="D37FAF"/>
                    </a:solidFill>
                  </a:rPr>
                  <a:t>en</a:t>
                </a:r>
                <a:r>
                  <a:rPr lang="en-US" sz="1200" dirty="0">
                    <a:solidFill>
                      <a:srgbClr val="D37FAF"/>
                    </a:solidFill>
                  </a:rPr>
                  <a:t> </a:t>
                </a:r>
                <a:r>
                  <a:rPr lang="en-US" sz="1200" dirty="0" err="1">
                    <a:solidFill>
                      <a:srgbClr val="D37FAF"/>
                    </a:solidFill>
                  </a:rPr>
                  <a:t>gebruikersverantwoordelijke</a:t>
                </a:r>
                <a:endParaRPr lang="en-US" sz="1400" dirty="0">
                  <a:solidFill>
                    <a:srgbClr val="D37FAF"/>
                  </a:solidFill>
                </a:endParaRPr>
              </a:p>
            </p:txBody>
          </p:sp>
        </p:grpSp>
        <p:grpSp>
          <p:nvGrpSpPr>
            <p:cNvPr id="39" name="Groep 38">
              <a:extLst>
                <a:ext uri="{FF2B5EF4-FFF2-40B4-BE49-F238E27FC236}">
                  <a16:creationId xmlns:a16="http://schemas.microsoft.com/office/drawing/2014/main" id="{9896C2C8-5B48-96D2-A11F-B6CCFE60960C}"/>
                </a:ext>
              </a:extLst>
            </p:cNvPr>
            <p:cNvGrpSpPr/>
            <p:nvPr/>
          </p:nvGrpSpPr>
          <p:grpSpPr>
            <a:xfrm>
              <a:off x="6030199" y="1186635"/>
              <a:ext cx="2769632" cy="914400"/>
              <a:chOff x="5240159" y="2000587"/>
              <a:chExt cx="2769632" cy="914400"/>
            </a:xfrm>
          </p:grpSpPr>
          <p:pic>
            <p:nvPicPr>
              <p:cNvPr id="13" name="Graphic 12" descr="Mannelijke programmeur met effen opvulling">
                <a:extLst>
                  <a:ext uri="{FF2B5EF4-FFF2-40B4-BE49-F238E27FC236}">
                    <a16:creationId xmlns:a16="http://schemas.microsoft.com/office/drawing/2014/main" id="{5CAEA86C-B7BA-0E23-8AC9-CD2CCFB87E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40159" y="2000587"/>
                <a:ext cx="914400" cy="914400"/>
              </a:xfrm>
              <a:prstGeom prst="rect">
                <a:avLst/>
              </a:prstGeom>
            </p:spPr>
          </p:pic>
          <p:sp>
            <p:nvSpPr>
              <p:cNvPr id="38" name="Tekstvak 37">
                <a:extLst>
                  <a:ext uri="{FF2B5EF4-FFF2-40B4-BE49-F238E27FC236}">
                    <a16:creationId xmlns:a16="http://schemas.microsoft.com/office/drawing/2014/main" id="{D27216C0-220C-F48F-BEB7-74E19A0C4972}"/>
                  </a:ext>
                </a:extLst>
              </p:cNvPr>
              <p:cNvSpPr txBox="1"/>
              <p:nvPr/>
            </p:nvSpPr>
            <p:spPr>
              <a:xfrm>
                <a:off x="6082147" y="2253384"/>
                <a:ext cx="1927644" cy="492443"/>
              </a:xfrm>
              <a:prstGeom prst="rect">
                <a:avLst/>
              </a:prstGeom>
              <a:noFill/>
            </p:spPr>
            <p:txBody>
              <a:bodyPr wrap="none" rtlCol="0">
                <a:spAutoFit/>
              </a:bodyPr>
              <a:lstStyle/>
              <a:p>
                <a:r>
                  <a:rPr lang="en-US" sz="1400" b="1" dirty="0">
                    <a:solidFill>
                      <a:srgbClr val="154273"/>
                    </a:solidFill>
                  </a:rPr>
                  <a:t>6. </a:t>
                </a:r>
                <a:r>
                  <a:rPr lang="en-US" sz="1400" b="1" dirty="0" err="1">
                    <a:solidFill>
                      <a:srgbClr val="154273"/>
                    </a:solidFill>
                  </a:rPr>
                  <a:t>Gebruiker</a:t>
                </a:r>
                <a:endParaRPr lang="en-US" sz="1400" b="1" dirty="0">
                  <a:solidFill>
                    <a:srgbClr val="154273"/>
                  </a:solidFill>
                </a:endParaRPr>
              </a:p>
              <a:p>
                <a:r>
                  <a:rPr lang="en-US" sz="1200" dirty="0" err="1">
                    <a:solidFill>
                      <a:srgbClr val="D37FAF"/>
                    </a:solidFill>
                  </a:rPr>
                  <a:t>Interacteert</a:t>
                </a:r>
                <a:r>
                  <a:rPr lang="en-US" sz="1200" dirty="0">
                    <a:solidFill>
                      <a:srgbClr val="D37FAF"/>
                    </a:solidFill>
                  </a:rPr>
                  <a:t> met de AI</a:t>
                </a:r>
                <a:endParaRPr lang="en-US" sz="1400" dirty="0">
                  <a:solidFill>
                    <a:srgbClr val="D37FAF"/>
                  </a:solidFill>
                </a:endParaRPr>
              </a:p>
            </p:txBody>
          </p:sp>
        </p:grpSp>
        <p:grpSp>
          <p:nvGrpSpPr>
            <p:cNvPr id="41" name="Groep 40">
              <a:extLst>
                <a:ext uri="{FF2B5EF4-FFF2-40B4-BE49-F238E27FC236}">
                  <a16:creationId xmlns:a16="http://schemas.microsoft.com/office/drawing/2014/main" id="{C4B3F264-1AA9-8D0C-1445-DAFE8D8D24F8}"/>
                </a:ext>
              </a:extLst>
            </p:cNvPr>
            <p:cNvGrpSpPr/>
            <p:nvPr/>
          </p:nvGrpSpPr>
          <p:grpSpPr>
            <a:xfrm>
              <a:off x="8454189" y="1827848"/>
              <a:ext cx="3091244" cy="1086977"/>
              <a:chOff x="5711758" y="2271430"/>
              <a:chExt cx="3091244" cy="1086977"/>
            </a:xfrm>
          </p:grpSpPr>
          <p:pic>
            <p:nvPicPr>
              <p:cNvPr id="21" name="Graphic 20" descr="Kinderen met effen opvulling">
                <a:extLst>
                  <a:ext uri="{FF2B5EF4-FFF2-40B4-BE49-F238E27FC236}">
                    <a16:creationId xmlns:a16="http://schemas.microsoft.com/office/drawing/2014/main" id="{AE5535CB-D613-4E2F-A7FA-151EDA79D74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11758" y="2271430"/>
                <a:ext cx="1086977" cy="1086977"/>
              </a:xfrm>
              <a:prstGeom prst="rect">
                <a:avLst/>
              </a:prstGeom>
            </p:spPr>
          </p:pic>
          <p:sp>
            <p:nvSpPr>
              <p:cNvPr id="40" name="Tekstvak 39">
                <a:extLst>
                  <a:ext uri="{FF2B5EF4-FFF2-40B4-BE49-F238E27FC236}">
                    <a16:creationId xmlns:a16="http://schemas.microsoft.com/office/drawing/2014/main" id="{4EB3D0D6-E677-BF36-A1D9-C6C791FD6076}"/>
                  </a:ext>
                </a:extLst>
              </p:cNvPr>
              <p:cNvSpPr txBox="1"/>
              <p:nvPr/>
            </p:nvSpPr>
            <p:spPr>
              <a:xfrm>
                <a:off x="6798735" y="2469291"/>
                <a:ext cx="2004267" cy="707886"/>
              </a:xfrm>
              <a:prstGeom prst="rect">
                <a:avLst/>
              </a:prstGeom>
              <a:noFill/>
            </p:spPr>
            <p:txBody>
              <a:bodyPr wrap="none" rtlCol="0">
                <a:spAutoFit/>
              </a:bodyPr>
              <a:lstStyle/>
              <a:p>
                <a:r>
                  <a:rPr lang="en-US" sz="1400" b="1" dirty="0">
                    <a:solidFill>
                      <a:srgbClr val="154273"/>
                    </a:solidFill>
                  </a:rPr>
                  <a:t>7. </a:t>
                </a:r>
                <a:r>
                  <a:rPr lang="en-US" sz="1400" b="1" dirty="0" err="1">
                    <a:solidFill>
                      <a:srgbClr val="154273"/>
                    </a:solidFill>
                  </a:rPr>
                  <a:t>Betrokkene</a:t>
                </a:r>
                <a:r>
                  <a:rPr lang="en-US" sz="1400" b="1" dirty="0">
                    <a:solidFill>
                      <a:srgbClr val="154273"/>
                    </a:solidFill>
                  </a:rPr>
                  <a:t>/</a:t>
                </a:r>
              </a:p>
              <a:p>
                <a:r>
                  <a:rPr lang="en-US" sz="1400" b="1" dirty="0" err="1">
                    <a:solidFill>
                      <a:srgbClr val="154273"/>
                    </a:solidFill>
                  </a:rPr>
                  <a:t>getroffen</a:t>
                </a:r>
                <a:r>
                  <a:rPr lang="en-US" sz="1400" b="1" dirty="0">
                    <a:solidFill>
                      <a:srgbClr val="154273"/>
                    </a:solidFill>
                  </a:rPr>
                  <a:t> </a:t>
                </a:r>
                <a:r>
                  <a:rPr lang="en-US" sz="1400" b="1" dirty="0" err="1">
                    <a:solidFill>
                      <a:srgbClr val="154273"/>
                    </a:solidFill>
                  </a:rPr>
                  <a:t>persoon</a:t>
                </a:r>
                <a:endParaRPr lang="en-US" sz="1400" b="1" dirty="0">
                  <a:solidFill>
                    <a:srgbClr val="154273"/>
                  </a:solidFill>
                </a:endParaRPr>
              </a:p>
              <a:p>
                <a:r>
                  <a:rPr lang="en-US" sz="1200" dirty="0" err="1">
                    <a:solidFill>
                      <a:srgbClr val="D37FAF"/>
                    </a:solidFill>
                  </a:rPr>
                  <a:t>Merkt</a:t>
                </a:r>
                <a:r>
                  <a:rPr lang="en-US" sz="1200" dirty="0">
                    <a:solidFill>
                      <a:srgbClr val="D37FAF"/>
                    </a:solidFill>
                  </a:rPr>
                  <a:t> effect van </a:t>
                </a:r>
                <a:r>
                  <a:rPr lang="en-US" sz="1200" dirty="0" err="1">
                    <a:solidFill>
                      <a:srgbClr val="D37FAF"/>
                    </a:solidFill>
                  </a:rPr>
                  <a:t>een</a:t>
                </a:r>
                <a:r>
                  <a:rPr lang="en-US" sz="1200" dirty="0">
                    <a:solidFill>
                      <a:srgbClr val="D37FAF"/>
                    </a:solidFill>
                  </a:rPr>
                  <a:t> AI</a:t>
                </a:r>
                <a:endParaRPr lang="en-US" sz="1400" dirty="0">
                  <a:solidFill>
                    <a:srgbClr val="D37FAF"/>
                  </a:solidFill>
                </a:endParaRPr>
              </a:p>
            </p:txBody>
          </p:sp>
        </p:grpSp>
        <p:sp>
          <p:nvSpPr>
            <p:cNvPr id="42" name="Pijl: gebogen 41">
              <a:extLst>
                <a:ext uri="{FF2B5EF4-FFF2-40B4-BE49-F238E27FC236}">
                  <a16:creationId xmlns:a16="http://schemas.microsoft.com/office/drawing/2014/main" id="{F6C2AE20-7DEC-548F-EEF9-2B6E6B8A8177}"/>
                </a:ext>
              </a:extLst>
            </p:cNvPr>
            <p:cNvSpPr/>
            <p:nvPr/>
          </p:nvSpPr>
          <p:spPr>
            <a:xfrm>
              <a:off x="5391422" y="2178010"/>
              <a:ext cx="2940873" cy="886217"/>
            </a:xfrm>
            <a:prstGeom prst="bentArrow">
              <a:avLst>
                <a:gd name="adj1" fmla="val 20954"/>
                <a:gd name="adj2" fmla="val 25000"/>
                <a:gd name="adj3" fmla="val 25000"/>
                <a:gd name="adj4" fmla="val 43750"/>
              </a:avLst>
            </a:prstGeom>
            <a:solidFill>
              <a:srgbClr val="E17000"/>
            </a:solidFill>
            <a:ln>
              <a:solidFill>
                <a:srgbClr val="E17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43" name="Pijl: U-vormig 42">
              <a:extLst>
                <a:ext uri="{FF2B5EF4-FFF2-40B4-BE49-F238E27FC236}">
                  <a16:creationId xmlns:a16="http://schemas.microsoft.com/office/drawing/2014/main" id="{DB8469C2-DE9D-E76A-08EF-8EFA6EF72430}"/>
                </a:ext>
              </a:extLst>
            </p:cNvPr>
            <p:cNvSpPr/>
            <p:nvPr/>
          </p:nvSpPr>
          <p:spPr>
            <a:xfrm flipV="1">
              <a:off x="1249090" y="2914825"/>
              <a:ext cx="4464592" cy="2321721"/>
            </a:xfrm>
            <a:prstGeom prst="uturnArrow">
              <a:avLst>
                <a:gd name="adj1" fmla="val 8530"/>
                <a:gd name="adj2" fmla="val 12837"/>
                <a:gd name="adj3" fmla="val 11872"/>
                <a:gd name="adj4" fmla="val 50000"/>
                <a:gd name="adj5" fmla="val 48483"/>
              </a:avLst>
            </a:prstGeom>
            <a:solidFill>
              <a:srgbClr val="E17000"/>
            </a:solidFill>
            <a:ln>
              <a:solidFill>
                <a:srgbClr val="E17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
        <p:nvSpPr>
          <p:cNvPr id="47" name="Tekstvak 46">
            <a:extLst>
              <a:ext uri="{FF2B5EF4-FFF2-40B4-BE49-F238E27FC236}">
                <a16:creationId xmlns:a16="http://schemas.microsoft.com/office/drawing/2014/main" id="{3029773D-1563-2E16-8805-AB6CD43E53F1}"/>
              </a:ext>
            </a:extLst>
          </p:cNvPr>
          <p:cNvSpPr txBox="1"/>
          <p:nvPr/>
        </p:nvSpPr>
        <p:spPr>
          <a:xfrm>
            <a:off x="9569621" y="6493183"/>
            <a:ext cx="2622379" cy="261610"/>
          </a:xfrm>
          <a:prstGeom prst="rect">
            <a:avLst/>
          </a:prstGeom>
          <a:noFill/>
        </p:spPr>
        <p:txBody>
          <a:bodyPr wrap="square" rtlCol="0">
            <a:spAutoFit/>
          </a:bodyPr>
          <a:lstStyle/>
          <a:p>
            <a:r>
              <a:rPr lang="en-US" sz="1050" i="1" dirty="0" err="1">
                <a:solidFill>
                  <a:schemeClr val="bg1">
                    <a:lumMod val="50000"/>
                  </a:schemeClr>
                </a:solidFill>
              </a:rPr>
              <a:t>Naar</a:t>
            </a:r>
            <a:r>
              <a:rPr lang="en-US" sz="1050" i="1" dirty="0">
                <a:solidFill>
                  <a:schemeClr val="bg1">
                    <a:lumMod val="50000"/>
                  </a:schemeClr>
                </a:solidFill>
              </a:rPr>
              <a:t> </a:t>
            </a:r>
            <a:r>
              <a:rPr lang="en-US" sz="1050" i="1" dirty="0" err="1">
                <a:solidFill>
                  <a:schemeClr val="bg1">
                    <a:lumMod val="50000"/>
                  </a:schemeClr>
                </a:solidFill>
              </a:rPr>
              <a:t>voorbeeld</a:t>
            </a:r>
            <a:r>
              <a:rPr lang="en-US" sz="1050" i="1" dirty="0">
                <a:solidFill>
                  <a:schemeClr val="bg1">
                    <a:lumMod val="50000"/>
                  </a:schemeClr>
                </a:solidFill>
              </a:rPr>
              <a:t> van ICTRecht.nl</a:t>
            </a:r>
            <a:endParaRPr lang="nl-NL" sz="1050" i="1" dirty="0">
              <a:solidFill>
                <a:schemeClr val="bg1">
                  <a:lumMod val="50000"/>
                </a:schemeClr>
              </a:solidFill>
            </a:endParaRPr>
          </a:p>
        </p:txBody>
      </p:sp>
      <p:sp>
        <p:nvSpPr>
          <p:cNvPr id="48" name="Tijdelijke aanduiding voor voettekst 4">
            <a:extLst>
              <a:ext uri="{FF2B5EF4-FFF2-40B4-BE49-F238E27FC236}">
                <a16:creationId xmlns:a16="http://schemas.microsoft.com/office/drawing/2014/main" id="{57FF7FD7-EA2A-454B-4226-17D12307F2A3}"/>
              </a:ext>
            </a:extLst>
          </p:cNvPr>
          <p:cNvSpPr txBox="1">
            <a:spLocks/>
          </p:cNvSpPr>
          <p:nvPr/>
        </p:nvSpPr>
        <p:spPr>
          <a:xfrm>
            <a:off x="410034" y="6444568"/>
            <a:ext cx="5003800" cy="322075"/>
          </a:xfrm>
          <a:prstGeom prst="rect">
            <a:avLst/>
          </a:prstGeom>
        </p:spPr>
        <p:txBody>
          <a:bodyPr vert="horz" lIns="91440" tIns="45720" rIns="91440" bIns="45720" rtlCol="0" anchor="b" anchorCtr="0"/>
          <a:lstStyle>
            <a:defPPr>
              <a:defRPr lang="nl-NL"/>
            </a:defPPr>
            <a:lvl1pPr marL="0" algn="l" defTabSz="914400" rtl="0" eaLnBrk="1" latinLnBrk="0" hangingPunct="1">
              <a:defRPr sz="105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46251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87118BC2-0685-9890-E94C-CEC12FFC094F}"/>
              </a:ext>
            </a:extLst>
          </p:cNvPr>
          <p:cNvSpPr>
            <a:spLocks noGrp="1"/>
          </p:cNvSpPr>
          <p:nvPr>
            <p:ph idx="1"/>
          </p:nvPr>
        </p:nvSpPr>
        <p:spPr/>
        <p:txBody>
          <a:bodyPr>
            <a:normAutofit fontScale="77500" lnSpcReduction="20000"/>
          </a:bodyPr>
          <a:lstStyle/>
          <a:p>
            <a:r>
              <a:rPr lang="nl-NL" dirty="0"/>
              <a:t>terrorisme,</a:t>
            </a:r>
          </a:p>
          <a:p>
            <a:r>
              <a:rPr lang="nl-NL" dirty="0"/>
              <a:t>mensenhandel,</a:t>
            </a:r>
          </a:p>
          <a:p>
            <a:r>
              <a:rPr lang="nl-NL" dirty="0"/>
              <a:t>seksuele uitbuiting van kinderen en kinderpornografie,</a:t>
            </a:r>
          </a:p>
          <a:p>
            <a:r>
              <a:rPr lang="nl-NL" dirty="0"/>
              <a:t>illegale handel in verdovende middelen of psychotrope stoffen,</a:t>
            </a:r>
          </a:p>
          <a:p>
            <a:r>
              <a:rPr lang="nl-NL" dirty="0"/>
              <a:t>illegale handel in wapens, munitie of explosieven,</a:t>
            </a:r>
          </a:p>
          <a:p>
            <a:r>
              <a:rPr lang="nl-NL" dirty="0"/>
              <a:t>moord, zware mishandeling,</a:t>
            </a:r>
          </a:p>
          <a:p>
            <a:r>
              <a:rPr lang="nl-NL" dirty="0"/>
              <a:t>illegale handel in menselijke organen of weefsels,</a:t>
            </a:r>
          </a:p>
          <a:p>
            <a:r>
              <a:rPr lang="nl-NL" dirty="0"/>
              <a:t>illegale handel in nucleaire of radioactieve stoffen,</a:t>
            </a:r>
          </a:p>
          <a:p>
            <a:r>
              <a:rPr lang="nl-NL" dirty="0"/>
              <a:t>ontvoering, wederrechtelijke vrijheidsberoving of gijzeling,</a:t>
            </a:r>
          </a:p>
          <a:p>
            <a:r>
              <a:rPr lang="nl-NL" dirty="0"/>
              <a:t>misdrijven die onder de rechtsmacht van het Internationaal Strafhof vallen,</a:t>
            </a:r>
          </a:p>
          <a:p>
            <a:r>
              <a:rPr lang="nl-NL" dirty="0"/>
              <a:t>kaping van vliegtuigen of schepen,</a:t>
            </a:r>
          </a:p>
          <a:p>
            <a:r>
              <a:rPr lang="nl-NL" dirty="0"/>
              <a:t>verkrachting,</a:t>
            </a:r>
          </a:p>
          <a:p>
            <a:r>
              <a:rPr lang="nl-NL" dirty="0"/>
              <a:t>milieucriminaliteit,</a:t>
            </a:r>
          </a:p>
          <a:p>
            <a:r>
              <a:rPr lang="nl-NL" dirty="0"/>
              <a:t>georganiseerde of gewapende diefstal,</a:t>
            </a:r>
          </a:p>
          <a:p>
            <a:r>
              <a:rPr lang="nl-NL" dirty="0"/>
              <a:t>sabotage,</a:t>
            </a:r>
          </a:p>
          <a:p>
            <a:r>
              <a:rPr lang="nl-NL" dirty="0"/>
              <a:t>deelneming aan een criminele organisatie die betrokken is bij een of meer van de hierboven genoemde strafbare feiten.</a:t>
            </a:r>
          </a:p>
        </p:txBody>
      </p:sp>
      <p:sp>
        <p:nvSpPr>
          <p:cNvPr id="7" name="Titel 6">
            <a:extLst>
              <a:ext uri="{FF2B5EF4-FFF2-40B4-BE49-F238E27FC236}">
                <a16:creationId xmlns:a16="http://schemas.microsoft.com/office/drawing/2014/main" id="{91BD5660-FA43-3944-0089-28FC096DD89C}"/>
              </a:ext>
            </a:extLst>
          </p:cNvPr>
          <p:cNvSpPr>
            <a:spLocks noGrp="1"/>
          </p:cNvSpPr>
          <p:nvPr>
            <p:ph type="title"/>
          </p:nvPr>
        </p:nvSpPr>
        <p:spPr/>
        <p:txBody>
          <a:bodyPr>
            <a:normAutofit fontScale="90000"/>
          </a:bodyPr>
          <a:lstStyle/>
          <a:p>
            <a:r>
              <a:rPr lang="nl-NL" dirty="0"/>
              <a:t>Annex II: Strafbare feiten als bedoeld in 5(1)(h)(iii)</a:t>
            </a:r>
          </a:p>
        </p:txBody>
      </p:sp>
      <p:sp>
        <p:nvSpPr>
          <p:cNvPr id="5" name="Tijdelijke aanduiding voor dianummer 4">
            <a:extLst>
              <a:ext uri="{FF2B5EF4-FFF2-40B4-BE49-F238E27FC236}">
                <a16:creationId xmlns:a16="http://schemas.microsoft.com/office/drawing/2014/main" id="{3C2FBC43-88C9-DA30-8C57-0EDBB213339F}"/>
              </a:ext>
            </a:extLst>
          </p:cNvPr>
          <p:cNvSpPr>
            <a:spLocks noGrp="1"/>
          </p:cNvSpPr>
          <p:nvPr>
            <p:ph type="sldNum" sz="quarter" idx="12"/>
          </p:nvPr>
        </p:nvSpPr>
        <p:spPr/>
        <p:txBody>
          <a:bodyPr/>
          <a:lstStyle/>
          <a:p>
            <a:fld id="{10A0A6AF-03C5-477E-939A-E28F7E7F05EA}" type="slidenum">
              <a:rPr lang="nl-NL" smtClean="0"/>
              <a:pPr/>
              <a:t>55</a:t>
            </a:fld>
            <a:endParaRPr lang="nl-NL" dirty="0"/>
          </a:p>
        </p:txBody>
      </p:sp>
      <p:sp>
        <p:nvSpPr>
          <p:cNvPr id="2" name="Tijdelijke aanduiding voor voettekst 4">
            <a:extLst>
              <a:ext uri="{FF2B5EF4-FFF2-40B4-BE49-F238E27FC236}">
                <a16:creationId xmlns:a16="http://schemas.microsoft.com/office/drawing/2014/main" id="{41122A6A-2328-8E0F-097B-CA9D17757D82}"/>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197603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6042A07-E109-643D-BCD5-2078C2CC9D0A}"/>
              </a:ext>
            </a:extLst>
          </p:cNvPr>
          <p:cNvSpPr>
            <a:spLocks noGrp="1"/>
          </p:cNvSpPr>
          <p:nvPr>
            <p:ph idx="1"/>
          </p:nvPr>
        </p:nvSpPr>
        <p:spPr/>
        <p:txBody>
          <a:bodyPr vert="horz" lIns="91440" tIns="45720" rIns="91440" bIns="45720" numCol="2" spcCol="468000" rtlCol="0" anchor="t">
            <a:noAutofit/>
          </a:bodyPr>
          <a:lstStyle/>
          <a:p>
            <a:pPr marL="316230" indent="-316230">
              <a:lnSpc>
                <a:spcPct val="100000"/>
              </a:lnSpc>
            </a:pPr>
            <a:r>
              <a:rPr lang="nl-NL" sz="1800" dirty="0"/>
              <a:t>Als er geen actueel overzicht is, overweeg dan om een duurzame registratie van algoritmes binnen de organisatie op te zetten (met duidelijke verantwoordelijkheden en registratieprocedures) om toekomstig werk te verminderen.</a:t>
            </a:r>
            <a:endParaRPr lang="nl-NL" dirty="0"/>
          </a:p>
          <a:p>
            <a:pPr marL="316230" indent="-316230">
              <a:lnSpc>
                <a:spcPct val="100000"/>
              </a:lnSpc>
            </a:pPr>
            <a:endParaRPr lang="nl-NL" sz="1800">
              <a:ea typeface="Verdana"/>
            </a:endParaRPr>
          </a:p>
          <a:p>
            <a:pPr>
              <a:lnSpc>
                <a:spcPct val="100000"/>
              </a:lnSpc>
            </a:pPr>
            <a:endParaRPr lang="nl-NL" sz="1800" dirty="0"/>
          </a:p>
        </p:txBody>
      </p:sp>
      <p:sp>
        <p:nvSpPr>
          <p:cNvPr id="3" name="Titel 2">
            <a:extLst>
              <a:ext uri="{FF2B5EF4-FFF2-40B4-BE49-F238E27FC236}">
                <a16:creationId xmlns:a16="http://schemas.microsoft.com/office/drawing/2014/main" id="{C8E4E879-1EF2-2147-DB05-94F9323034E7}"/>
              </a:ext>
            </a:extLst>
          </p:cNvPr>
          <p:cNvSpPr>
            <a:spLocks noGrp="1"/>
          </p:cNvSpPr>
          <p:nvPr>
            <p:ph type="title"/>
          </p:nvPr>
        </p:nvSpPr>
        <p:spPr/>
        <p:txBody>
          <a:bodyPr/>
          <a:lstStyle/>
          <a:p>
            <a:r>
              <a:rPr lang="nl-NL" dirty="0"/>
              <a:t>Stap 1.1 Registratiemethode</a:t>
            </a:r>
          </a:p>
        </p:txBody>
      </p:sp>
      <p:sp>
        <p:nvSpPr>
          <p:cNvPr id="4" name="Tijdelijke aanduiding voor dianummer 3">
            <a:extLst>
              <a:ext uri="{FF2B5EF4-FFF2-40B4-BE49-F238E27FC236}">
                <a16:creationId xmlns:a16="http://schemas.microsoft.com/office/drawing/2014/main" id="{B07D36F2-2DE6-E714-A6E7-864B5E70E682}"/>
              </a:ext>
            </a:extLst>
          </p:cNvPr>
          <p:cNvSpPr>
            <a:spLocks noGrp="1"/>
          </p:cNvSpPr>
          <p:nvPr>
            <p:ph type="sldNum" sz="quarter" idx="12"/>
          </p:nvPr>
        </p:nvSpPr>
        <p:spPr/>
        <p:txBody>
          <a:bodyPr/>
          <a:lstStyle/>
          <a:p>
            <a:fld id="{10A0A6AF-03C5-477E-939A-E28F7E7F05EA}" type="slidenum">
              <a:rPr lang="nl-NL" smtClean="0"/>
              <a:pPr/>
              <a:t>6</a:t>
            </a:fld>
            <a:endParaRPr lang="nl-NL" dirty="0"/>
          </a:p>
        </p:txBody>
      </p:sp>
      <p:sp>
        <p:nvSpPr>
          <p:cNvPr id="6" name="Tijdelijke aanduiding voor voettekst 4">
            <a:extLst>
              <a:ext uri="{FF2B5EF4-FFF2-40B4-BE49-F238E27FC236}">
                <a16:creationId xmlns:a16="http://schemas.microsoft.com/office/drawing/2014/main" id="{0AA0A511-2E34-A80E-9485-C1CA13D28D8F}"/>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0246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9453DAEC-DC13-4F49-D812-11E4A61432AC}"/>
              </a:ext>
            </a:extLst>
          </p:cNvPr>
          <p:cNvSpPr>
            <a:spLocks noGrp="1"/>
          </p:cNvSpPr>
          <p:nvPr>
            <p:ph idx="1"/>
          </p:nvPr>
        </p:nvSpPr>
        <p:spPr/>
        <p:txBody>
          <a:bodyPr>
            <a:normAutofit fontScale="70000" lnSpcReduction="20000"/>
          </a:bodyPr>
          <a:lstStyle/>
          <a:p>
            <a:pPr marL="0" indent="0">
              <a:lnSpc>
                <a:spcPct val="120000"/>
              </a:lnSpc>
              <a:buNone/>
            </a:pPr>
            <a:r>
              <a:rPr lang="nl-NL" sz="2400" dirty="0"/>
              <a:t>Haak als eerste aan bij bestaande inventarisaties. </a:t>
            </a:r>
          </a:p>
          <a:p>
            <a:pPr>
              <a:lnSpc>
                <a:spcPct val="120000"/>
              </a:lnSpc>
            </a:pPr>
            <a:r>
              <a:rPr lang="nl-NL" sz="2400" dirty="0"/>
              <a:t>Er staan hoogstwaarschijnlijk al algoritmes geregistreerd in het algoritmeregister. </a:t>
            </a:r>
          </a:p>
          <a:p>
            <a:pPr>
              <a:lnSpc>
                <a:spcPct val="120000"/>
              </a:lnSpc>
            </a:pPr>
            <a:r>
              <a:rPr lang="nl-NL" sz="2400" dirty="0"/>
              <a:t>Het is ook aan te raden om het verwerkingsregister van de organisatie te raadplegen. Hierin staan al verwerkingen waarin persoonsgegevens worden verwerkt en die dus mogelijk algoritmes bevatten. </a:t>
            </a:r>
          </a:p>
          <a:p>
            <a:pPr>
              <a:lnSpc>
                <a:spcPct val="120000"/>
              </a:lnSpc>
            </a:pPr>
            <a:r>
              <a:rPr lang="nl-NL" sz="2400" dirty="0"/>
              <a:t>Kijk ook inventarisaties voor onderzoeken. Zo is er een onderzoek van de Algemene Rekenkamer (ARK) geweest waar een inventarisatie van AI uitgevraagd werd. </a:t>
            </a:r>
          </a:p>
          <a:p>
            <a:pPr>
              <a:lnSpc>
                <a:spcPct val="120000"/>
              </a:lnSpc>
            </a:pPr>
            <a:r>
              <a:rPr lang="nl-NL" sz="2400" dirty="0"/>
              <a:t>Als laatste raadpleeg je reeds uitgevoerde inventarisaties voor automatische besluitvorming in het kader van artikel 22 Algemene Verordening Gegevensbescherming (AVG). Vaak wordt voor geautomatiseerde besluitvorming gebruik gemaakt van algoritmes. Dus:</a:t>
            </a:r>
          </a:p>
          <a:p>
            <a:r>
              <a:rPr lang="nl-NL" sz="2400" dirty="0"/>
              <a:t>Neem bestaande inventarisaties als startpunt om dubbel werk te voorkomen:</a:t>
            </a:r>
          </a:p>
          <a:p>
            <a:pPr lvl="1"/>
            <a:r>
              <a:rPr lang="nl-NL" dirty="0"/>
              <a:t>Algoritmeregister;</a:t>
            </a:r>
          </a:p>
          <a:p>
            <a:pPr lvl="1"/>
            <a:r>
              <a:rPr lang="nl-NL" dirty="0"/>
              <a:t>Verwerkingsregister (met name verwerkingen die onder art. 22 AVG vallen);</a:t>
            </a:r>
          </a:p>
          <a:p>
            <a:pPr lvl="1"/>
            <a:r>
              <a:rPr lang="nl-NL" dirty="0"/>
              <a:t>Inventarisaties voor (ARK-)onderzoeken of Kamervragen;</a:t>
            </a:r>
          </a:p>
          <a:p>
            <a:pPr lvl="1"/>
            <a:r>
              <a:rPr lang="nl-NL" dirty="0"/>
              <a:t>Applicatieregisters, en andere overzichten van (contracten van) software, systemen).</a:t>
            </a:r>
          </a:p>
        </p:txBody>
      </p:sp>
      <p:sp>
        <p:nvSpPr>
          <p:cNvPr id="3" name="Titel 2">
            <a:extLst>
              <a:ext uri="{FF2B5EF4-FFF2-40B4-BE49-F238E27FC236}">
                <a16:creationId xmlns:a16="http://schemas.microsoft.com/office/drawing/2014/main" id="{C7C38814-9FA1-8553-5841-24FB7B54240D}"/>
              </a:ext>
            </a:extLst>
          </p:cNvPr>
          <p:cNvSpPr>
            <a:spLocks noGrp="1"/>
          </p:cNvSpPr>
          <p:nvPr>
            <p:ph type="title"/>
          </p:nvPr>
        </p:nvSpPr>
        <p:spPr/>
        <p:txBody>
          <a:bodyPr>
            <a:noAutofit/>
          </a:bodyPr>
          <a:lstStyle/>
          <a:p>
            <a:r>
              <a:rPr lang="nl-NL" sz="3600" dirty="0"/>
              <a:t>Stap 1.2</a:t>
            </a:r>
            <a:r>
              <a:rPr lang="nl-NL" dirty="0"/>
              <a:t> </a:t>
            </a:r>
            <a:r>
              <a:rPr lang="nl-NL" sz="3600" dirty="0"/>
              <a:t>Bestaande inventarisaties</a:t>
            </a:r>
            <a:br>
              <a:rPr lang="nl-NL" sz="3600" dirty="0"/>
            </a:br>
            <a:endParaRPr lang="nl-NL" dirty="0"/>
          </a:p>
        </p:txBody>
      </p:sp>
      <p:sp>
        <p:nvSpPr>
          <p:cNvPr id="4" name="Tijdelijke aanduiding voor dianummer 3">
            <a:extLst>
              <a:ext uri="{FF2B5EF4-FFF2-40B4-BE49-F238E27FC236}">
                <a16:creationId xmlns:a16="http://schemas.microsoft.com/office/drawing/2014/main" id="{A747BADB-F47F-269E-F8A1-277A3C39EDD1}"/>
              </a:ext>
            </a:extLst>
          </p:cNvPr>
          <p:cNvSpPr>
            <a:spLocks noGrp="1"/>
          </p:cNvSpPr>
          <p:nvPr>
            <p:ph type="sldNum" sz="quarter" idx="12"/>
          </p:nvPr>
        </p:nvSpPr>
        <p:spPr/>
        <p:txBody>
          <a:bodyPr/>
          <a:lstStyle/>
          <a:p>
            <a:fld id="{10A0A6AF-03C5-477E-939A-E28F7E7F05EA}" type="slidenum">
              <a:rPr lang="nl-NL" smtClean="0"/>
              <a:pPr/>
              <a:t>7</a:t>
            </a:fld>
            <a:endParaRPr lang="nl-NL" dirty="0"/>
          </a:p>
        </p:txBody>
      </p:sp>
      <p:sp>
        <p:nvSpPr>
          <p:cNvPr id="6" name="Tijdelijke aanduiding voor voettekst 4">
            <a:extLst>
              <a:ext uri="{FF2B5EF4-FFF2-40B4-BE49-F238E27FC236}">
                <a16:creationId xmlns:a16="http://schemas.microsoft.com/office/drawing/2014/main" id="{F7D9E447-AFFA-ED42-6F08-DC99B5C9FB82}"/>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2346254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E28A8EF-F411-2D3B-9855-A035984D2817}"/>
              </a:ext>
            </a:extLst>
          </p:cNvPr>
          <p:cNvSpPr>
            <a:spLocks noGrp="1"/>
          </p:cNvSpPr>
          <p:nvPr>
            <p:ph sz="half" idx="1"/>
          </p:nvPr>
        </p:nvSpPr>
        <p:spPr>
          <a:xfrm>
            <a:off x="635000" y="2024063"/>
            <a:ext cx="5226050" cy="4197350"/>
          </a:xfrm>
        </p:spPr>
        <p:txBody>
          <a:bodyPr>
            <a:noAutofit/>
          </a:bodyPr>
          <a:lstStyle/>
          <a:p>
            <a:pPr marL="0" marR="0" lvl="0" indent="0" algn="l" defTabSz="914400" rtl="0" eaLnBrk="1" fontAlgn="auto" latinLnBrk="0" hangingPunct="1">
              <a:lnSpc>
                <a:spcPct val="90000"/>
              </a:lnSpc>
              <a:spcBef>
                <a:spcPts val="1200"/>
              </a:spcBef>
              <a:spcAft>
                <a:spcPts val="0"/>
              </a:spcAft>
              <a:buClr>
                <a:srgbClr val="017BC6"/>
              </a:buClr>
              <a:buSzPct val="80000"/>
              <a:buNone/>
              <a:tabLst/>
              <a:defRPr/>
            </a:pPr>
            <a:r>
              <a:rPr kumimoji="0" lang="nl-NL" sz="1800" b="0" i="0" u="none" strike="noStrike" kern="1200" cap="none" spc="0" normalizeH="0" baseline="0" noProof="0" dirty="0">
                <a:ln>
                  <a:noFill/>
                </a:ln>
                <a:solidFill>
                  <a:srgbClr val="000000"/>
                </a:solidFill>
                <a:effectLst/>
                <a:uLnTx/>
                <a:uFillTx/>
                <a:latin typeface="Verdana"/>
                <a:ea typeface="+mn-ea"/>
                <a:cs typeface="+mn-cs"/>
              </a:rPr>
              <a:t>De Handreiking Algoritmeregister geeft een aantal tips voor de inventarisatie van de nog niet geregistreerde algoritmes (p. 18). Belangrijke aanknopingspunten zijn de volgende collega’s in jouw organisatie die voor hun verantwoordelijkheden vaak inzicht hebben in </a:t>
            </a:r>
            <a:r>
              <a:rPr kumimoji="0" lang="nl-NL" sz="1800" b="0" i="0" u="none" strike="noStrike" kern="1200" cap="none" spc="0" normalizeH="0" baseline="0" noProof="0" dirty="0" err="1">
                <a:ln>
                  <a:noFill/>
                </a:ln>
                <a:solidFill>
                  <a:srgbClr val="000000"/>
                </a:solidFill>
                <a:effectLst/>
                <a:uLnTx/>
                <a:uFillTx/>
                <a:latin typeface="Verdana"/>
                <a:ea typeface="+mn-ea"/>
                <a:cs typeface="+mn-cs"/>
              </a:rPr>
              <a:t>algortimes</a:t>
            </a:r>
            <a:r>
              <a:rPr kumimoji="0" lang="nl-NL" sz="1800" b="0" i="0" u="none" strike="noStrike" kern="1200" cap="none" spc="0" normalizeH="0" baseline="0" noProof="0" dirty="0">
                <a:ln>
                  <a:noFill/>
                </a:ln>
                <a:solidFill>
                  <a:srgbClr val="000000"/>
                </a:solidFill>
                <a:effectLst/>
                <a:uLnTx/>
                <a:uFillTx/>
                <a:latin typeface="Verdana"/>
                <a:ea typeface="+mn-ea"/>
                <a:cs typeface="+mn-cs"/>
              </a:rPr>
              <a:t> (etc.):</a:t>
            </a:r>
          </a:p>
          <a:p>
            <a:pPr>
              <a:buClr>
                <a:srgbClr val="017BC6"/>
              </a:buClr>
              <a:defRPr/>
            </a:pPr>
            <a:r>
              <a:rPr kumimoji="0" lang="nl-NL" sz="1800" b="0" i="0" u="none" strike="noStrike" kern="1200" cap="none" spc="0" normalizeH="0" baseline="0" noProof="0" dirty="0">
                <a:ln>
                  <a:noFill/>
                </a:ln>
                <a:solidFill>
                  <a:srgbClr val="000000"/>
                </a:solidFill>
                <a:effectLst/>
                <a:uLnTx/>
                <a:uFillTx/>
                <a:latin typeface="Verdana"/>
                <a:ea typeface="+mn-ea"/>
                <a:cs typeface="+mn-cs"/>
              </a:rPr>
              <a:t>IV-</a:t>
            </a:r>
            <a:r>
              <a:rPr lang="nl-NL" sz="1800" dirty="0">
                <a:solidFill>
                  <a:srgbClr val="000000"/>
                </a:solidFill>
                <a:latin typeface="Verdana"/>
              </a:rPr>
              <a:t>functies</a:t>
            </a:r>
            <a:r>
              <a:rPr kumimoji="0" lang="nl-NL" sz="1800" b="0" i="0" u="none" strike="noStrike" kern="1200" cap="none" spc="0" normalizeH="0" baseline="0" noProof="0" dirty="0">
                <a:ln>
                  <a:noFill/>
                </a:ln>
                <a:solidFill>
                  <a:srgbClr val="000000"/>
                </a:solidFill>
                <a:effectLst/>
                <a:uLnTx/>
                <a:uFillTx/>
                <a:latin typeface="Verdana"/>
                <a:ea typeface="+mn-ea"/>
                <a:cs typeface="+mn-cs"/>
              </a:rPr>
              <a:t> en eventuele data-</a:t>
            </a:r>
            <a:r>
              <a:rPr kumimoji="0" lang="nl-NL" sz="1800" b="0" i="0" u="none" strike="noStrike" kern="1200" cap="none" spc="0" normalizeH="0" baseline="0" noProof="0" dirty="0" err="1">
                <a:ln>
                  <a:noFill/>
                </a:ln>
                <a:solidFill>
                  <a:srgbClr val="000000"/>
                </a:solidFill>
                <a:effectLst/>
                <a:uLnTx/>
                <a:uFillTx/>
                <a:latin typeface="Verdana"/>
                <a:ea typeface="+mn-ea"/>
                <a:cs typeface="+mn-cs"/>
              </a:rPr>
              <a:t>science</a:t>
            </a:r>
            <a:r>
              <a:rPr kumimoji="0" lang="nl-NL" sz="1800" b="0" i="0" u="none" strike="noStrike" kern="1200" cap="none" spc="0" normalizeH="0" baseline="0" noProof="0" dirty="0">
                <a:ln>
                  <a:noFill/>
                </a:ln>
                <a:solidFill>
                  <a:srgbClr val="000000"/>
                </a:solidFill>
                <a:effectLst/>
                <a:uLnTx/>
                <a:uFillTx/>
                <a:latin typeface="Verdana"/>
                <a:ea typeface="+mn-ea"/>
                <a:cs typeface="+mn-cs"/>
              </a:rPr>
              <a:t>-teams. </a:t>
            </a:r>
          </a:p>
          <a:p>
            <a:pPr>
              <a:buClr>
                <a:srgbClr val="017BC6"/>
              </a:buClr>
              <a:defRPr/>
            </a:pPr>
            <a:r>
              <a:rPr lang="nl-NL" sz="1800" dirty="0">
                <a:solidFill>
                  <a:srgbClr val="000000"/>
                </a:solidFill>
                <a:latin typeface="Verdana"/>
              </a:rPr>
              <a:t>Risk en </a:t>
            </a:r>
            <a:r>
              <a:rPr kumimoji="0" lang="nl-NL" sz="1800" b="0" i="0" u="none" strike="noStrike" kern="1200" cap="none" spc="0" normalizeH="0" baseline="0" noProof="0" dirty="0">
                <a:ln>
                  <a:noFill/>
                </a:ln>
                <a:solidFill>
                  <a:srgbClr val="000000"/>
                </a:solidFill>
                <a:effectLst/>
                <a:uLnTx/>
                <a:uFillTx/>
                <a:latin typeface="Verdana"/>
                <a:ea typeface="+mn-ea"/>
                <a:cs typeface="+mn-cs"/>
              </a:rPr>
              <a:t>control-afdeling</a:t>
            </a:r>
          </a:p>
          <a:p>
            <a:pPr>
              <a:buClr>
                <a:srgbClr val="017BC6"/>
              </a:buClr>
              <a:defRPr/>
            </a:pPr>
            <a:r>
              <a:rPr kumimoji="0" lang="nl-NL" sz="1800" b="0" i="0" u="none" strike="noStrike" kern="1200" cap="none" spc="0" normalizeH="0" baseline="0" noProof="0" dirty="0">
                <a:ln>
                  <a:noFill/>
                </a:ln>
                <a:solidFill>
                  <a:srgbClr val="000000"/>
                </a:solidFill>
                <a:effectLst/>
                <a:uLnTx/>
                <a:uFillTx/>
                <a:latin typeface="Verdana"/>
                <a:ea typeface="+mn-ea"/>
                <a:cs typeface="+mn-cs"/>
              </a:rPr>
              <a:t>Inkoop</a:t>
            </a:r>
          </a:p>
          <a:p>
            <a:pPr>
              <a:buClr>
                <a:srgbClr val="017BC6"/>
              </a:buClr>
              <a:defRPr/>
            </a:pPr>
            <a:r>
              <a:rPr kumimoji="0" lang="nl-NL" sz="1800" b="0" i="0" u="none" strike="noStrike" kern="1200" cap="none" spc="0" normalizeH="0" baseline="0" noProof="0" dirty="0">
                <a:ln>
                  <a:noFill/>
                </a:ln>
                <a:solidFill>
                  <a:srgbClr val="000000"/>
                </a:solidFill>
                <a:effectLst/>
                <a:uLnTx/>
                <a:uFillTx/>
                <a:latin typeface="Verdana"/>
                <a:ea typeface="+mn-ea"/>
                <a:cs typeface="+mn-cs"/>
              </a:rPr>
              <a:t>(Chief) Privacy </a:t>
            </a:r>
            <a:r>
              <a:rPr kumimoji="0" lang="nl-NL" sz="1800" b="0" i="0" u="none" strike="noStrike" kern="1200" cap="none" spc="0" normalizeH="0" baseline="0" noProof="0" dirty="0" err="1">
                <a:ln>
                  <a:noFill/>
                </a:ln>
                <a:solidFill>
                  <a:srgbClr val="000000"/>
                </a:solidFill>
                <a:effectLst/>
                <a:uLnTx/>
                <a:uFillTx/>
                <a:latin typeface="Verdana"/>
                <a:ea typeface="+mn-ea"/>
                <a:cs typeface="+mn-cs"/>
              </a:rPr>
              <a:t>Officer</a:t>
            </a:r>
            <a:r>
              <a:rPr kumimoji="0" lang="nl-NL" sz="1800" b="0" i="0" u="none" strike="noStrike" kern="1200" cap="none" spc="0" normalizeH="0" baseline="0" noProof="0" dirty="0">
                <a:ln>
                  <a:noFill/>
                </a:ln>
                <a:solidFill>
                  <a:srgbClr val="000000"/>
                </a:solidFill>
                <a:effectLst/>
                <a:uLnTx/>
                <a:uFillTx/>
                <a:latin typeface="Verdana"/>
                <a:ea typeface="+mn-ea"/>
                <a:cs typeface="+mn-cs"/>
              </a:rPr>
              <a:t>, Functionaris Gegevensbescherming (FG), Chief </a:t>
            </a:r>
            <a:r>
              <a:rPr lang="nl-NL" sz="1800" dirty="0">
                <a:solidFill>
                  <a:srgbClr val="000000"/>
                </a:solidFill>
                <a:latin typeface="Verdana"/>
              </a:rPr>
              <a:t>Data </a:t>
            </a:r>
            <a:r>
              <a:rPr lang="nl-NL" sz="1800" dirty="0" err="1">
                <a:solidFill>
                  <a:srgbClr val="000000"/>
                </a:solidFill>
                <a:latin typeface="Verdana"/>
              </a:rPr>
              <a:t>Officer</a:t>
            </a:r>
            <a:r>
              <a:rPr lang="nl-NL" sz="1800" dirty="0">
                <a:solidFill>
                  <a:srgbClr val="000000"/>
                </a:solidFill>
                <a:latin typeface="Verdana"/>
              </a:rPr>
              <a:t> (CDO), </a:t>
            </a:r>
            <a:r>
              <a:rPr kumimoji="0" lang="nl-NL" sz="1800" b="0" i="0" u="none" strike="noStrike" kern="1200" cap="none" spc="0" normalizeH="0" baseline="0" noProof="0" dirty="0">
                <a:ln>
                  <a:noFill/>
                </a:ln>
                <a:solidFill>
                  <a:srgbClr val="000000"/>
                </a:solidFill>
                <a:effectLst/>
                <a:uLnTx/>
                <a:uFillTx/>
                <a:latin typeface="Verdana"/>
                <a:ea typeface="+mn-ea"/>
                <a:cs typeface="+mn-cs"/>
              </a:rPr>
              <a:t>Chief Information Security </a:t>
            </a:r>
            <a:r>
              <a:rPr kumimoji="0" lang="nl-NL" sz="1800" b="0" i="0" u="none" strike="noStrike" kern="1200" cap="none" spc="0" normalizeH="0" baseline="0" noProof="0" dirty="0" err="1">
                <a:ln>
                  <a:noFill/>
                </a:ln>
                <a:solidFill>
                  <a:srgbClr val="000000"/>
                </a:solidFill>
                <a:effectLst/>
                <a:uLnTx/>
                <a:uFillTx/>
                <a:latin typeface="Verdana"/>
                <a:ea typeface="+mn-ea"/>
                <a:cs typeface="+mn-cs"/>
              </a:rPr>
              <a:t>Officer</a:t>
            </a:r>
            <a:r>
              <a:rPr kumimoji="0" lang="nl-NL" sz="1800" b="0" i="0" u="none" strike="noStrike" kern="1200" cap="none" spc="0" normalizeH="0" baseline="0" noProof="0" dirty="0">
                <a:ln>
                  <a:noFill/>
                </a:ln>
                <a:solidFill>
                  <a:srgbClr val="000000"/>
                </a:solidFill>
                <a:effectLst/>
                <a:uLnTx/>
                <a:uFillTx/>
                <a:latin typeface="Verdana"/>
                <a:ea typeface="+mn-ea"/>
                <a:cs typeface="+mn-cs"/>
              </a:rPr>
              <a:t> (CISO).</a:t>
            </a:r>
            <a:endParaRPr lang="nl-NL" sz="1800" dirty="0">
              <a:solidFill>
                <a:srgbClr val="000000"/>
              </a:solidFill>
            </a:endParaRPr>
          </a:p>
          <a:p>
            <a:pPr marL="316800" marR="0" lvl="0" indent="-316800" algn="l" defTabSz="914400" rtl="0" eaLnBrk="1" fontAlgn="auto" latinLnBrk="0" hangingPunct="1">
              <a:lnSpc>
                <a:spcPct val="90000"/>
              </a:lnSpc>
              <a:spcBef>
                <a:spcPts val="1200"/>
              </a:spcBef>
              <a:spcAft>
                <a:spcPts val="0"/>
              </a:spcAft>
              <a:buClr>
                <a:srgbClr val="017BC6"/>
              </a:buClr>
              <a:buSzPct val="80000"/>
              <a:buFont typeface="Verdana" panose="020B0604030504040204" pitchFamily="34" charset="0"/>
              <a:buChar char="›"/>
              <a:tabLst/>
              <a:defRPr/>
            </a:pPr>
            <a:endParaRPr kumimoji="0" lang="nl-NL"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 name="Titel 2">
            <a:extLst>
              <a:ext uri="{FF2B5EF4-FFF2-40B4-BE49-F238E27FC236}">
                <a16:creationId xmlns:a16="http://schemas.microsoft.com/office/drawing/2014/main" id="{2549A79D-FBFA-0AC7-D8AD-9F5CDDF7D80F}"/>
              </a:ext>
            </a:extLst>
          </p:cNvPr>
          <p:cNvSpPr>
            <a:spLocks noGrp="1"/>
          </p:cNvSpPr>
          <p:nvPr>
            <p:ph type="title"/>
          </p:nvPr>
        </p:nvSpPr>
        <p:spPr/>
        <p:txBody>
          <a:bodyPr>
            <a:noAutofit/>
          </a:bodyPr>
          <a:lstStyle/>
          <a:p>
            <a:r>
              <a:rPr lang="nl-NL" dirty="0"/>
              <a:t>Stap 1.3 Vul bestaande inventarisaties aan </a:t>
            </a:r>
            <a:br>
              <a:rPr lang="nl-NL" dirty="0"/>
            </a:br>
            <a:endParaRPr lang="nl-NL" dirty="0"/>
          </a:p>
        </p:txBody>
      </p:sp>
      <p:sp>
        <p:nvSpPr>
          <p:cNvPr id="4" name="Tijdelijke aanduiding voor dianummer 3">
            <a:extLst>
              <a:ext uri="{FF2B5EF4-FFF2-40B4-BE49-F238E27FC236}">
                <a16:creationId xmlns:a16="http://schemas.microsoft.com/office/drawing/2014/main" id="{B4C3E191-D130-D0C5-5AFC-4351D79E02EE}"/>
              </a:ext>
            </a:extLst>
          </p:cNvPr>
          <p:cNvSpPr>
            <a:spLocks noGrp="1"/>
          </p:cNvSpPr>
          <p:nvPr>
            <p:ph type="sldNum" sz="quarter" idx="12"/>
          </p:nvPr>
        </p:nvSpPr>
        <p:spPr/>
        <p:txBody>
          <a:bodyPr/>
          <a:lstStyle/>
          <a:p>
            <a:fld id="{10A0A6AF-03C5-477E-939A-E28F7E7F05EA}" type="slidenum">
              <a:rPr lang="nl-NL" smtClean="0"/>
              <a:pPr/>
              <a:t>8</a:t>
            </a:fld>
            <a:endParaRPr lang="nl-NL" dirty="0"/>
          </a:p>
        </p:txBody>
      </p:sp>
      <p:sp>
        <p:nvSpPr>
          <p:cNvPr id="10" name="Tijdelijke aanduiding voor inhoud 9">
            <a:extLst>
              <a:ext uri="{FF2B5EF4-FFF2-40B4-BE49-F238E27FC236}">
                <a16:creationId xmlns:a16="http://schemas.microsoft.com/office/drawing/2014/main" id="{AD8E016B-7D04-8C65-CDB8-13F33FA288C9}"/>
              </a:ext>
            </a:extLst>
          </p:cNvPr>
          <p:cNvSpPr>
            <a:spLocks noGrp="1"/>
          </p:cNvSpPr>
          <p:nvPr>
            <p:ph sz="half" idx="2"/>
          </p:nvPr>
        </p:nvSpPr>
        <p:spPr/>
        <p:txBody>
          <a:bodyPr/>
          <a:lstStyle/>
          <a:p>
            <a:endParaRPr lang="nl-NL"/>
          </a:p>
        </p:txBody>
      </p:sp>
      <p:sp>
        <p:nvSpPr>
          <p:cNvPr id="6" name="Tijdelijke aanduiding voor voettekst 4">
            <a:extLst>
              <a:ext uri="{FF2B5EF4-FFF2-40B4-BE49-F238E27FC236}">
                <a16:creationId xmlns:a16="http://schemas.microsoft.com/office/drawing/2014/main" id="{E355D954-C429-25F0-C8B1-F85F9C1856DB}"/>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404129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6222CA4-9752-9688-8999-5B0BE6065EEA}"/>
              </a:ext>
            </a:extLst>
          </p:cNvPr>
          <p:cNvSpPr>
            <a:spLocks noGrp="1"/>
          </p:cNvSpPr>
          <p:nvPr>
            <p:ph type="title"/>
          </p:nvPr>
        </p:nvSpPr>
        <p:spPr/>
        <p:txBody>
          <a:bodyPr/>
          <a:lstStyle/>
          <a:p>
            <a:r>
              <a:rPr lang="nl-NL" dirty="0"/>
              <a:t>Stap 1.3 Vul bestaande inventarisaties aan </a:t>
            </a:r>
          </a:p>
        </p:txBody>
      </p:sp>
      <p:sp>
        <p:nvSpPr>
          <p:cNvPr id="5" name="Tijdelijke aanduiding voor dianummer 4">
            <a:extLst>
              <a:ext uri="{FF2B5EF4-FFF2-40B4-BE49-F238E27FC236}">
                <a16:creationId xmlns:a16="http://schemas.microsoft.com/office/drawing/2014/main" id="{DA6F7BC6-BEFB-2B88-2B63-3C8BDEAEC109}"/>
              </a:ext>
            </a:extLst>
          </p:cNvPr>
          <p:cNvSpPr>
            <a:spLocks noGrp="1"/>
          </p:cNvSpPr>
          <p:nvPr>
            <p:ph type="sldNum" sz="quarter" idx="12"/>
          </p:nvPr>
        </p:nvSpPr>
        <p:spPr/>
        <p:txBody>
          <a:bodyPr/>
          <a:lstStyle/>
          <a:p>
            <a:fld id="{10A0A6AF-03C5-477E-939A-E28F7E7F05EA}" type="slidenum">
              <a:rPr lang="nl-NL" smtClean="0"/>
              <a:pPr/>
              <a:t>9</a:t>
            </a:fld>
            <a:endParaRPr lang="nl-NL" dirty="0"/>
          </a:p>
        </p:txBody>
      </p:sp>
      <p:sp>
        <p:nvSpPr>
          <p:cNvPr id="8" name="Tijdelijke aanduiding voor inhoud 6">
            <a:extLst>
              <a:ext uri="{FF2B5EF4-FFF2-40B4-BE49-F238E27FC236}">
                <a16:creationId xmlns:a16="http://schemas.microsoft.com/office/drawing/2014/main" id="{FB10656F-5445-2ECD-5E7C-D11955AA95CD}"/>
              </a:ext>
            </a:extLst>
          </p:cNvPr>
          <p:cNvSpPr>
            <a:spLocks noGrp="1"/>
          </p:cNvSpPr>
          <p:nvPr>
            <p:ph idx="1"/>
          </p:nvPr>
        </p:nvSpPr>
        <p:spPr>
          <a:xfrm>
            <a:off x="635000" y="2000250"/>
            <a:ext cx="10923588" cy="4221163"/>
          </a:xfrm>
        </p:spPr>
        <p:txBody>
          <a:bodyPr>
            <a:noAutofit/>
          </a:bodyPr>
          <a:lstStyle/>
          <a:p>
            <a:pPr marL="0" lvl="0" indent="0">
              <a:buClr>
                <a:srgbClr val="017BC6"/>
              </a:buClr>
              <a:buNone/>
              <a:defRPr/>
            </a:pPr>
            <a:r>
              <a:rPr lang="nl-NL" sz="1800" dirty="0">
                <a:solidFill>
                  <a:srgbClr val="000000"/>
                </a:solidFill>
              </a:rPr>
              <a:t>Een aanvullende strategie is om vanuit een overzicht van processen algoritmes op te sporen. Op hoofdlijnen zijn er drie verschillende doelen zijn waar algoritmes vaak voor worden ingezet:*</a:t>
            </a:r>
          </a:p>
          <a:p>
            <a:pPr lvl="0">
              <a:buClr>
                <a:srgbClr val="017BC6"/>
              </a:buClr>
              <a:defRPr/>
            </a:pPr>
            <a:r>
              <a:rPr lang="nl-NL" sz="1800" dirty="0">
                <a:solidFill>
                  <a:srgbClr val="000000"/>
                </a:solidFill>
              </a:rPr>
              <a:t>bij het automatiseren van administratie en eenvoudige wetgeving;</a:t>
            </a:r>
          </a:p>
          <a:p>
            <a:pPr lvl="0">
              <a:buClr>
                <a:srgbClr val="017BC6"/>
              </a:buClr>
              <a:defRPr/>
            </a:pPr>
            <a:r>
              <a:rPr lang="nl-NL" sz="1800" dirty="0">
                <a:solidFill>
                  <a:srgbClr val="000000"/>
                </a:solidFill>
              </a:rPr>
              <a:t>voor het faciliteren en verbeteren van bedrijfsvoering en/of dienstverlening; </a:t>
            </a:r>
          </a:p>
          <a:p>
            <a:pPr lvl="0">
              <a:buClr>
                <a:srgbClr val="017BC6"/>
              </a:buClr>
              <a:defRPr/>
            </a:pPr>
            <a:r>
              <a:rPr lang="nl-NL" sz="1800" dirty="0">
                <a:solidFill>
                  <a:srgbClr val="000000"/>
                </a:solidFill>
              </a:rPr>
              <a:t>voor risicogerichte controle en daarmee ook voor gerichte inzet van beschikbare mensen en middelen.</a:t>
            </a:r>
          </a:p>
          <a:p>
            <a:pPr marL="0" indent="0">
              <a:buClr>
                <a:srgbClr val="017BC6"/>
              </a:buClr>
              <a:buNone/>
              <a:defRPr/>
            </a:pPr>
            <a:r>
              <a:rPr lang="nl-NL" sz="1800" i="1" dirty="0">
                <a:solidFill>
                  <a:srgbClr val="000000"/>
                </a:solidFill>
              </a:rPr>
              <a:t>* Algemene Rekenkamer (2021) ‘Aandacht voor algoritmes’</a:t>
            </a:r>
            <a:endParaRPr lang="nl-NL" sz="1400" i="1" dirty="0"/>
          </a:p>
          <a:p>
            <a:pPr marL="0" lvl="0" indent="0">
              <a:buClr>
                <a:srgbClr val="017BC6"/>
              </a:buClr>
              <a:buNone/>
              <a:defRPr/>
            </a:pPr>
            <a:r>
              <a:rPr lang="nl-NL" sz="1800" dirty="0">
                <a:solidFill>
                  <a:srgbClr val="000000"/>
                </a:solidFill>
              </a:rPr>
              <a:t>Andere processen waarin het mogelijk is dat uw organisatie algoritmes inzet:</a:t>
            </a:r>
          </a:p>
          <a:p>
            <a:pPr lvl="1">
              <a:buClr>
                <a:srgbClr val="017BC6"/>
              </a:buClr>
              <a:defRPr/>
            </a:pPr>
            <a:r>
              <a:rPr lang="nl-NL" sz="1800" dirty="0">
                <a:solidFill>
                  <a:srgbClr val="000000"/>
                </a:solidFill>
              </a:rPr>
              <a:t>Beleidsontwikkeling en besluitvorming;</a:t>
            </a:r>
          </a:p>
          <a:p>
            <a:pPr lvl="1">
              <a:buClr>
                <a:srgbClr val="017BC6"/>
              </a:buClr>
              <a:defRPr/>
            </a:pPr>
            <a:r>
              <a:rPr lang="nl-NL" sz="1800" dirty="0">
                <a:solidFill>
                  <a:srgbClr val="000000"/>
                </a:solidFill>
              </a:rPr>
              <a:t>Monitoring en handhaving;</a:t>
            </a:r>
          </a:p>
          <a:p>
            <a:pPr lvl="1">
              <a:buClr>
                <a:srgbClr val="017BC6"/>
              </a:buClr>
              <a:defRPr/>
            </a:pPr>
            <a:r>
              <a:rPr lang="nl-NL" sz="1800" dirty="0">
                <a:solidFill>
                  <a:srgbClr val="000000"/>
                </a:solidFill>
              </a:rPr>
              <a:t>Voorspellende analyses en simulaties;</a:t>
            </a:r>
          </a:p>
          <a:p>
            <a:pPr lvl="1">
              <a:buClr>
                <a:srgbClr val="017BC6"/>
              </a:buClr>
              <a:defRPr/>
            </a:pPr>
            <a:r>
              <a:rPr lang="nl-NL" sz="1800" dirty="0">
                <a:solidFill>
                  <a:srgbClr val="000000"/>
                </a:solidFill>
              </a:rPr>
              <a:t>Automatische informatieverstrekking en communicatie.</a:t>
            </a:r>
          </a:p>
          <a:p>
            <a:pPr marL="0" lvl="0" indent="0">
              <a:buClr>
                <a:srgbClr val="017BC6"/>
              </a:buClr>
              <a:buNone/>
              <a:defRPr/>
            </a:pPr>
            <a:r>
              <a:rPr lang="nl-NL" sz="1800" i="1" dirty="0">
                <a:solidFill>
                  <a:srgbClr val="000000"/>
                </a:solidFill>
              </a:rPr>
              <a:t>Bovenstaande lijst is niet uitputtend en geeft slechts voorbeelden van processen.</a:t>
            </a:r>
            <a:endParaRPr lang="nl-NL" sz="1800" i="1" dirty="0"/>
          </a:p>
        </p:txBody>
      </p:sp>
      <p:sp>
        <p:nvSpPr>
          <p:cNvPr id="2" name="Tijdelijke aanduiding voor voettekst 4">
            <a:extLst>
              <a:ext uri="{FF2B5EF4-FFF2-40B4-BE49-F238E27FC236}">
                <a16:creationId xmlns:a16="http://schemas.microsoft.com/office/drawing/2014/main" id="{15D8783F-9971-3D99-6D24-E37D1282660E}"/>
              </a:ext>
            </a:extLst>
          </p:cNvPr>
          <p:cNvSpPr>
            <a:spLocks noGrp="1"/>
          </p:cNvSpPr>
          <p:nvPr>
            <p:ph type="ftr" sz="quarter" idx="3"/>
          </p:nvPr>
        </p:nvSpPr>
        <p:spPr>
          <a:xfrm>
            <a:off x="635000" y="6221413"/>
            <a:ext cx="5003800" cy="322075"/>
          </a:xfrm>
        </p:spPr>
        <p:txBody>
          <a:bodyPr/>
          <a:lstStyle/>
          <a:p>
            <a:fld id="{F47EF775-05F8-4D0C-9300-69849B26FFE2}" type="datetime4">
              <a:rPr lang="nl-NL" smtClean="0"/>
              <a:pPr/>
              <a:t>13 december 2024</a:t>
            </a:fld>
            <a:r>
              <a:rPr lang="en-US" dirty="0"/>
              <a:t> | </a:t>
            </a:r>
            <a:r>
              <a:rPr lang="en-US" dirty="0" err="1"/>
              <a:t>Handreiking</a:t>
            </a:r>
            <a:r>
              <a:rPr lang="en-US" dirty="0"/>
              <a:t> </a:t>
            </a:r>
            <a:r>
              <a:rPr lang="en-US" dirty="0" err="1"/>
              <a:t>identificatie</a:t>
            </a:r>
            <a:r>
              <a:rPr lang="en-US" dirty="0"/>
              <a:t>/</a:t>
            </a:r>
            <a:r>
              <a:rPr lang="en-US" dirty="0" err="1"/>
              <a:t>classificatie</a:t>
            </a:r>
            <a:r>
              <a:rPr lang="en-US" dirty="0"/>
              <a:t> AI-</a:t>
            </a:r>
            <a:r>
              <a:rPr lang="en-US" dirty="0" err="1"/>
              <a:t>systemen</a:t>
            </a:r>
            <a:endParaRPr lang="nl-NL" dirty="0"/>
          </a:p>
        </p:txBody>
      </p:sp>
    </p:spTree>
    <p:extLst>
      <p:ext uri="{BB962C8B-B14F-4D97-AF65-F5344CB8AC3E}">
        <p14:creationId xmlns:p14="http://schemas.microsoft.com/office/powerpoint/2010/main" val="3447589736"/>
      </p:ext>
    </p:extLst>
  </p:cSld>
  <p:clrMapOvr>
    <a:masterClrMapping/>
  </p:clrMapOvr>
</p:sld>
</file>

<file path=ppt/theme/theme1.xml><?xml version="1.0" encoding="utf-8"?>
<a:theme xmlns:a="http://schemas.openxmlformats.org/drawingml/2006/main" name="BZK Presentatie - Algemeen">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10.xml><?xml version="1.0" encoding="utf-8"?>
<a:theme xmlns:a="http://schemas.openxmlformats.org/drawingml/2006/main" name="Algemeen - Duits - Hemelblauw">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11.xml><?xml version="1.0" encoding="utf-8"?>
<a:theme xmlns:a="http://schemas.openxmlformats.org/drawingml/2006/main" name="Algemeen - Duits - Groen">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12.xml><?xml version="1.0" encoding="utf-8"?>
<a:theme xmlns:a="http://schemas.openxmlformats.org/drawingml/2006/main" name="Algemeen - Duits - Rood">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1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gemeen - Nederlands - Groen">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3.xml><?xml version="1.0" encoding="utf-8"?>
<a:theme xmlns:a="http://schemas.openxmlformats.org/drawingml/2006/main" name="Algemeen - Nederlands - Rood">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4.xml><?xml version="1.0" encoding="utf-8"?>
<a:theme xmlns:a="http://schemas.openxmlformats.org/drawingml/2006/main" name="Algemeen - Engels - Hemelblauw">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5.xml><?xml version="1.0" encoding="utf-8"?>
<a:theme xmlns:a="http://schemas.openxmlformats.org/drawingml/2006/main" name="Algemeen - Engels - Groen">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6.xml><?xml version="1.0" encoding="utf-8"?>
<a:theme xmlns:a="http://schemas.openxmlformats.org/drawingml/2006/main" name="Algemeen - Engels - Rood">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7.xml><?xml version="1.0" encoding="utf-8"?>
<a:theme xmlns:a="http://schemas.openxmlformats.org/drawingml/2006/main" name="Algemeen - Frans - Hemelblauw">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8.xml><?xml version="1.0" encoding="utf-8"?>
<a:theme xmlns:a="http://schemas.openxmlformats.org/drawingml/2006/main" name="Algemeen - Frans - Groen">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ppt/theme/theme9.xml><?xml version="1.0" encoding="utf-8"?>
<a:theme xmlns:a="http://schemas.openxmlformats.org/drawingml/2006/main" name="Algemeen - Frans - Rood">
  <a:themeElements>
    <a:clrScheme name="Rijks Hemelblauw 1">
      <a:dk1>
        <a:srgbClr val="000000"/>
      </a:dk1>
      <a:lt1>
        <a:srgbClr val="FFFFFF"/>
      </a:lt1>
      <a:dk2>
        <a:srgbClr val="017BC6"/>
      </a:dk2>
      <a:lt2>
        <a:srgbClr val="D9EBF6"/>
      </a:lt2>
      <a:accent1>
        <a:srgbClr val="42145F"/>
      </a:accent1>
      <a:accent2>
        <a:srgbClr val="38870D"/>
      </a:accent2>
      <a:accent3>
        <a:srgbClr val="00689A"/>
      </a:accent3>
      <a:accent4>
        <a:srgbClr val="F9E11E"/>
      </a:accent4>
      <a:accent5>
        <a:srgbClr val="275837"/>
      </a:accent5>
      <a:accent6>
        <a:srgbClr val="94700A"/>
      </a:accent6>
      <a:hlink>
        <a:srgbClr val="017BC6"/>
      </a:hlink>
      <a:folHlink>
        <a:srgbClr val="B2D6EE"/>
      </a:folHlink>
    </a:clrScheme>
    <a:fontScheme name="Rijkshuisstijl">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hemelblauw.pptx" id="{7FB62FE5-63A5-0242-9020-04D4DE2F39C9}" vid="{BF0BFBFE-69C9-D04B-A106-BCFBAB7313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E09B593EA0EB419E1E8FDB8F94921F" ma:contentTypeVersion="2" ma:contentTypeDescription="Een nieuw document maken." ma:contentTypeScope="" ma:versionID="4e94a5313ab6dcdb88286415d8389eaf">
  <xsd:schema xmlns:xsd="http://www.w3.org/2001/XMLSchema" xmlns:xs="http://www.w3.org/2001/XMLSchema" xmlns:p="http://schemas.microsoft.com/office/2006/metadata/properties" xmlns:ns2="ff7f73fa-a6c9-492c-a619-6c56ba785bd4" targetNamespace="http://schemas.microsoft.com/office/2006/metadata/properties" ma:root="true" ma:fieldsID="a04dc0c26a1ad94d21ab14e56ef1f5de" ns2:_="">
    <xsd:import namespace="ff7f73fa-a6c9-492c-a619-6c56ba785bd4"/>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7f73fa-a6c9-492c-a619-6c56ba785bd4"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C97651-CCE1-4D26-89AB-5FCEDC06BA98}"/>
</file>

<file path=customXml/itemProps2.xml><?xml version="1.0" encoding="utf-8"?>
<ds:datastoreItem xmlns:ds="http://schemas.openxmlformats.org/officeDocument/2006/customXml" ds:itemID="{21BD5C88-C44E-4F8F-804C-BD3E568E50C5}">
  <ds:schemaRefs>
    <ds:schemaRef ds:uri="http://schemas.microsoft.com/sharepoint/v3/contenttype/forms"/>
  </ds:schemaRefs>
</ds:datastoreItem>
</file>

<file path=customXml/itemProps3.xml><?xml version="1.0" encoding="utf-8"?>
<ds:datastoreItem xmlns:ds="http://schemas.openxmlformats.org/officeDocument/2006/customXml" ds:itemID="{BA25198F-BD84-4B69-9689-E13F45C990F5}">
  <ds:schemaRef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eed20b76-b7c3-41e5-84ea-8617fd5fee8f"/>
    <ds:schemaRef ds:uri="http://purl.org/dc/elements/1.1/"/>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BZK Presentatie - Algemeen</Template>
  <TotalTime>0</TotalTime>
  <Words>8602</Words>
  <Application>Microsoft Office PowerPoint</Application>
  <PresentationFormat>Breedbeeld</PresentationFormat>
  <Paragraphs>567</Paragraphs>
  <Slides>55</Slides>
  <Notes>4</Notes>
  <HiddenSlides>0</HiddenSlides>
  <MMClips>0</MMClips>
  <ScaleCrop>false</ScaleCrop>
  <HeadingPairs>
    <vt:vector size="6" baseType="variant">
      <vt:variant>
        <vt:lpstr>Gebruikte lettertypen</vt:lpstr>
      </vt:variant>
      <vt:variant>
        <vt:i4>4</vt:i4>
      </vt:variant>
      <vt:variant>
        <vt:lpstr>Thema</vt:lpstr>
      </vt:variant>
      <vt:variant>
        <vt:i4>12</vt:i4>
      </vt:variant>
      <vt:variant>
        <vt:lpstr>Diatitels</vt:lpstr>
      </vt:variant>
      <vt:variant>
        <vt:i4>55</vt:i4>
      </vt:variant>
    </vt:vector>
  </HeadingPairs>
  <TitlesOfParts>
    <vt:vector size="71" baseType="lpstr">
      <vt:lpstr>Arial</vt:lpstr>
      <vt:lpstr>Calibri</vt:lpstr>
      <vt:lpstr>Verdana</vt:lpstr>
      <vt:lpstr>Wingdings</vt:lpstr>
      <vt:lpstr>BZK Presentatie - Algemeen</vt:lpstr>
      <vt:lpstr>Algemeen - Nederlands - Groen</vt:lpstr>
      <vt:lpstr>Algemeen - Nederlands - Rood</vt:lpstr>
      <vt:lpstr>Algemeen - Engels - Hemelblauw</vt:lpstr>
      <vt:lpstr>Algemeen - Engels - Groen</vt:lpstr>
      <vt:lpstr>Algemeen - Engels - Rood</vt:lpstr>
      <vt:lpstr>Algemeen - Frans - Hemelblauw</vt:lpstr>
      <vt:lpstr>Algemeen - Frans - Groen</vt:lpstr>
      <vt:lpstr>Algemeen - Frans - Rood</vt:lpstr>
      <vt:lpstr>Algemeen - Duits - Hemelblauw</vt:lpstr>
      <vt:lpstr>Algemeen - Duits - Groen</vt:lpstr>
      <vt:lpstr>Algemeen - Duits - Rood</vt:lpstr>
      <vt:lpstr>Handreiking identificatie verboden AI-systemen</vt:lpstr>
      <vt:lpstr>Doel en beperkingen</vt:lpstr>
      <vt:lpstr>Proces in hoofdlijnen</vt:lpstr>
      <vt:lpstr>Inventarisatie van Algoritmen (etc.)</vt:lpstr>
      <vt:lpstr>Stap 1: Inventarisatie van algoritmen</vt:lpstr>
      <vt:lpstr>Stap 1.1 Registratiemethode</vt:lpstr>
      <vt:lpstr>Stap 1.2 Bestaande inventarisaties </vt:lpstr>
      <vt:lpstr>Stap 1.3 Vul bestaande inventarisaties aan  </vt:lpstr>
      <vt:lpstr>Stap 1.3 Vul bestaande inventarisaties aan </vt:lpstr>
      <vt:lpstr>Identificatie “AI-systeem”</vt:lpstr>
      <vt:lpstr>Stap 2: Identificatie AI-systeem</vt:lpstr>
      <vt:lpstr>Stap 2 Identificatie “AI-Systeem”</vt:lpstr>
      <vt:lpstr>Stap 2 Definitie ‘AI-systeem’</vt:lpstr>
      <vt:lpstr>Beslisboom ‘AI-systeem’</vt:lpstr>
      <vt:lpstr>Definitie AI-Systeem</vt:lpstr>
      <vt:lpstr>Definitie AI-Systeem</vt:lpstr>
      <vt:lpstr>Definitie AI-Systeem</vt:lpstr>
      <vt:lpstr>Definitie AI-Systeem</vt:lpstr>
      <vt:lpstr>Definitie AI-Systeem</vt:lpstr>
      <vt:lpstr>Classificatie type “AI-systeem”</vt:lpstr>
      <vt:lpstr>Drie ‘soorten’ vereisten voor AI-systemen</vt:lpstr>
      <vt:lpstr>Overzicht Verboden AI praktijken</vt:lpstr>
      <vt:lpstr>Bepaalde Manipulatieve Systemen | Art. 5(1)(a)</vt:lpstr>
      <vt:lpstr>Bepaalde uitbuitende AI-systemen | Art. 5(1)(b)</vt:lpstr>
      <vt:lpstr>Bepaalde AI-systemen die werken met een sociale score | Art. 5(1)(c)</vt:lpstr>
      <vt:lpstr>Bepaalde AI-systemen die de kans op strafbare feiten door personen voorspellen | Art. 5(1)(d)</vt:lpstr>
      <vt:lpstr>Ongerichte scraping van gezichtsafbeeldingen | Art. 5(1)(e)</vt:lpstr>
      <vt:lpstr>Bepaalde AI-systemen voor emotieherkenning op de werkplek of in het onderwijs | Art. 5(1)(f)</vt:lpstr>
      <vt:lpstr>Bepaalde AI-systemen voor biometrische categorisering van personen | Art. 5(1)(g)</vt:lpstr>
      <vt:lpstr>Bepaalde AI-systemen voor biometrische identificatie op afstand in real time in openbare ruimte met het oog op rechtshandhaving | Art. 5(1)(h)</vt:lpstr>
      <vt:lpstr>Bepaalde AI-systemen voor biometrische identificatie op afstand in real time in openbare ruimte met het oog op rechtshandhaving | Art. 5(1)(h)</vt:lpstr>
      <vt:lpstr>Bepaalde AI-systemen voor biometrische identificatie op afstand in real time in openbare ruimte met het oog op rechtshandhaving | Art. 5(3)</vt:lpstr>
      <vt:lpstr>Hoog risico AI-systemen (Art. 6 &amp; bijlage III)</vt:lpstr>
      <vt:lpstr>1. Systemen (als veiligheidscomponent van) een gereguleerd product </vt:lpstr>
      <vt:lpstr>PowerPoint-presentatie</vt:lpstr>
      <vt:lpstr>2. Hoog risico toepassingsgebieden</vt:lpstr>
      <vt:lpstr>Uitzonderingen op de hoog risico toepassingsgebieden</vt:lpstr>
      <vt:lpstr>PowerPoint-presentatie</vt:lpstr>
      <vt:lpstr>2. Kritieke infrastructuur</vt:lpstr>
      <vt:lpstr>3. Onderwijs en beroepsopleiding</vt:lpstr>
      <vt:lpstr>4. Werkgelegenheid, personeelsbeheer en toegang tot zelfstandige arbeid</vt:lpstr>
      <vt:lpstr>PowerPoint-presentatie</vt:lpstr>
      <vt:lpstr>PowerPoint-presentatie</vt:lpstr>
      <vt:lpstr>7. Migratie-, asiel- en grensbeheer*</vt:lpstr>
      <vt:lpstr>8. Rechtspraak en democratische processen</vt:lpstr>
      <vt:lpstr>AI-modellen voor algemene doeleinden</vt:lpstr>
      <vt:lpstr>AI-modellen voor algemene doeleinden met een systeemrisico</vt:lpstr>
      <vt:lpstr>AI-modellen voor algemene doeleinden met een systeemrisico</vt:lpstr>
      <vt:lpstr>AI-modellen voor algemene doeleinden met een systeemrisico</vt:lpstr>
      <vt:lpstr>Bepaalde AI-systemen (transparantieverplichtingen)</vt:lpstr>
      <vt:lpstr>4. Bepaal je rol in de AI-waardeketen</vt:lpstr>
      <vt:lpstr>Gebruikersverantwoordelijke wordt aanbieder</vt:lpstr>
      <vt:lpstr>Gebruikersverantwoordelijke wordt aanbieder</vt:lpstr>
      <vt:lpstr>Verantwoordelijkheden in de AI-waardeketen</vt:lpstr>
      <vt:lpstr>Annex II: Strafbare feiten als bedoeld in 5(1)(h)(iii)</vt:lpstr>
    </vt:vector>
  </TitlesOfParts>
  <Company>Rijksoverheid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Laar, Esther van</dc:creator>
  <cp:lastModifiedBy>Ham, Joas van</cp:lastModifiedBy>
  <cp:revision>13</cp:revision>
  <dcterms:created xsi:type="dcterms:W3CDTF">2017-02-27T13:28:55Z</dcterms:created>
  <dcterms:modified xsi:type="dcterms:W3CDTF">2024-12-13T12:50:17Z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0x01010074E09B593EA0EB419E1E8FDB8F94921F</vt:lpwstr>
  </property>
</Properties>
</file>